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85"/>
  </p:notesMasterIdLst>
  <p:sldIdLst>
    <p:sldId id="331" r:id="rId5"/>
    <p:sldId id="332" r:id="rId6"/>
    <p:sldId id="333" r:id="rId7"/>
    <p:sldId id="334" r:id="rId8"/>
    <p:sldId id="335" r:id="rId9"/>
    <p:sldId id="336" r:id="rId10"/>
    <p:sldId id="337" r:id="rId11"/>
    <p:sldId id="338" r:id="rId12"/>
    <p:sldId id="339" r:id="rId13"/>
    <p:sldId id="340" r:id="rId14"/>
    <p:sldId id="256" r:id="rId15"/>
    <p:sldId id="330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307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308" r:id="rId32"/>
    <p:sldId id="309" r:id="rId33"/>
    <p:sldId id="274" r:id="rId34"/>
    <p:sldId id="310" r:id="rId35"/>
    <p:sldId id="273" r:id="rId36"/>
    <p:sldId id="275" r:id="rId37"/>
    <p:sldId id="311" r:id="rId38"/>
    <p:sldId id="313" r:id="rId39"/>
    <p:sldId id="314" r:id="rId40"/>
    <p:sldId id="315" r:id="rId41"/>
    <p:sldId id="316" r:id="rId42"/>
    <p:sldId id="317" r:id="rId43"/>
    <p:sldId id="318" r:id="rId44"/>
    <p:sldId id="319" r:id="rId45"/>
    <p:sldId id="320" r:id="rId46"/>
    <p:sldId id="276" r:id="rId47"/>
    <p:sldId id="277" r:id="rId48"/>
    <p:sldId id="304" r:id="rId49"/>
    <p:sldId id="300" r:id="rId50"/>
    <p:sldId id="303" r:id="rId51"/>
    <p:sldId id="301" r:id="rId52"/>
    <p:sldId id="302" r:id="rId53"/>
    <p:sldId id="305" r:id="rId54"/>
    <p:sldId id="306" r:id="rId55"/>
    <p:sldId id="278" r:id="rId56"/>
    <p:sldId id="279" r:id="rId57"/>
    <p:sldId id="280" r:id="rId58"/>
    <p:sldId id="281" r:id="rId59"/>
    <p:sldId id="282" r:id="rId60"/>
    <p:sldId id="283" r:id="rId61"/>
    <p:sldId id="284" r:id="rId62"/>
    <p:sldId id="285" r:id="rId63"/>
    <p:sldId id="286" r:id="rId64"/>
    <p:sldId id="287" r:id="rId65"/>
    <p:sldId id="288" r:id="rId66"/>
    <p:sldId id="326" r:id="rId67"/>
    <p:sldId id="327" r:id="rId68"/>
    <p:sldId id="289" r:id="rId69"/>
    <p:sldId id="290" r:id="rId70"/>
    <p:sldId id="291" r:id="rId71"/>
    <p:sldId id="292" r:id="rId72"/>
    <p:sldId id="293" r:id="rId73"/>
    <p:sldId id="294" r:id="rId74"/>
    <p:sldId id="295" r:id="rId75"/>
    <p:sldId id="296" r:id="rId76"/>
    <p:sldId id="297" r:id="rId77"/>
    <p:sldId id="321" r:id="rId78"/>
    <p:sldId id="322" r:id="rId79"/>
    <p:sldId id="324" r:id="rId80"/>
    <p:sldId id="328" r:id="rId81"/>
    <p:sldId id="325" r:id="rId82"/>
    <p:sldId id="298" r:id="rId83"/>
    <p:sldId id="299" r:id="rId84"/>
  </p:sldIdLst>
  <p:sldSz cx="11163300" cy="7923213"/>
  <p:notesSz cx="7099300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uardo Bandeira" initials="E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94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91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theme" Target="theme/theme1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tableStyles" Target="tableStyles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presProps" Target="presProps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6-25T07:54:15.195" idx="1">
    <p:pos x="0" y="0"/>
    <p:text/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de notas</a:t>
            </a:r>
          </a:p>
        </p:txBody>
      </p:sp>
      <p:sp>
        <p:nvSpPr>
          <p:cNvPr id="15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&lt;cabeçalho&gt;</a:t>
            </a:r>
          </a:p>
        </p:txBody>
      </p:sp>
      <p:sp>
        <p:nvSpPr>
          <p:cNvPr id="15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&lt;data/hora&gt;</a:t>
            </a:r>
          </a:p>
        </p:txBody>
      </p:sp>
      <p:sp>
        <p:nvSpPr>
          <p:cNvPr id="15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&lt;rodapé&gt;</a:t>
            </a:r>
          </a:p>
        </p:txBody>
      </p:sp>
      <p:sp>
        <p:nvSpPr>
          <p:cNvPr id="15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D9DEF83-1060-4EA0-AEF5-6F44CFC7C5C7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6421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hape 482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ctr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pt-BR" altLang="pt-BR" smtClean="0"/>
          </a:p>
        </p:txBody>
      </p:sp>
      <p:sp>
        <p:nvSpPr>
          <p:cNvPr id="39939" name="Shape 48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47725" y="768350"/>
            <a:ext cx="5403850" cy="3836988"/>
          </a:xfrm>
          <a:custGeom>
            <a:avLst/>
            <a:gdLst>
              <a:gd name="T0" fmla="*/ 0 w 120000"/>
              <a:gd name="T1" fmla="*/ 0 h 120000"/>
              <a:gd name="T2" fmla="*/ 5114925 w 120000"/>
              <a:gd name="T3" fmla="*/ 0 h 120000"/>
              <a:gd name="T4" fmla="*/ 5114925 w 120000"/>
              <a:gd name="T5" fmla="*/ 3836988 h 120000"/>
              <a:gd name="T6" fmla="*/ 0 w 120000"/>
              <a:gd name="T7" fmla="*/ 3836988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238790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4340A9D2-1638-4453-B550-F1352ABA3D95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18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7281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CA49D77D-9ECF-4F72-935A-99CB2837390B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21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38656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72818CB8-A47E-4A8D-8E52-BFB3FE92902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22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1168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BDF614F2-0667-4FFE-A4EF-A819118B5882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23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75975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BD56D4B6-BB04-4333-87F9-3A591371009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24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91996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E43501D9-5121-40C6-9C26-804E40E079DB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25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82898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AB66A8D5-E34D-4D4B-8819-64C35376A680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26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0446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51020E4A-CEF7-49B9-A3B5-14DC12E8B8B7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27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53048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246305F2-5C13-475F-BA76-847FE72F4223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43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2" name="CustomShape 2"/>
          <p:cNvSpPr/>
          <p:nvPr/>
        </p:nvSpPr>
        <p:spPr>
          <a:xfrm>
            <a:off x="4278240" y="10156680"/>
            <a:ext cx="3278880" cy="53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fld id="{433F24B0-1CF4-4399-9322-4A27F8CD242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43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3" name="PlaceHolder 3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4753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0E8B4A05-31E7-439B-B06E-1355FA3A8F0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44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0721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hape 488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ctr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pt-BR" altLang="pt-BR" smtClean="0"/>
          </a:p>
        </p:txBody>
      </p:sp>
      <p:sp>
        <p:nvSpPr>
          <p:cNvPr id="41987" name="Shape 489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47725" y="768350"/>
            <a:ext cx="5403850" cy="3836988"/>
          </a:xfrm>
          <a:custGeom>
            <a:avLst/>
            <a:gdLst>
              <a:gd name="T0" fmla="*/ 0 w 120000"/>
              <a:gd name="T1" fmla="*/ 0 h 120000"/>
              <a:gd name="T2" fmla="*/ 5114925 w 120000"/>
              <a:gd name="T3" fmla="*/ 0 h 120000"/>
              <a:gd name="T4" fmla="*/ 5114925 w 120000"/>
              <a:gd name="T5" fmla="*/ 3836988 h 120000"/>
              <a:gd name="T6" fmla="*/ 0 w 120000"/>
              <a:gd name="T7" fmla="*/ 3836988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486700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0E8B4A05-31E7-439B-B06E-1355FA3A8F0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45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7316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0E8B4A05-31E7-439B-B06E-1355FA3A8F0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46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96099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0E8B4A05-31E7-439B-B06E-1355FA3A8F0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47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87766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0E8B4A05-31E7-439B-B06E-1355FA3A8F0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48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229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0E8B4A05-31E7-439B-B06E-1355FA3A8F0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49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2596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0E8B4A05-31E7-439B-B06E-1355FA3A8F0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50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88592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0E8B4A05-31E7-439B-B06E-1355FA3A8F0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51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92678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14C85C1B-7CF4-4C10-B88A-83B2AF2B84BA}" type="slidenum">
              <a:rPr lang="pt-BR" sz="1400" b="0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54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7" name="CustomShape 2"/>
          <p:cNvSpPr/>
          <p:nvPr/>
        </p:nvSpPr>
        <p:spPr>
          <a:xfrm>
            <a:off x="4022640" y="9723600"/>
            <a:ext cx="3075840" cy="51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CustomShape 3"/>
          <p:cNvSpPr/>
          <p:nvPr/>
        </p:nvSpPr>
        <p:spPr>
          <a:xfrm>
            <a:off x="820800" y="4659480"/>
            <a:ext cx="5514120" cy="4764960"/>
          </a:xfrm>
          <a:prstGeom prst="rect">
            <a:avLst/>
          </a:prstGeom>
          <a:solidFill>
            <a:srgbClr val="FFFFFF"/>
          </a:solidFill>
          <a:ln w="9360">
            <a:solidFill>
              <a:srgbClr val="3465A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5057570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E3E80326-49D6-4CC1-92D8-8324AF9E1AAB}" type="slidenum">
              <a:rPr lang="pt-BR" sz="1400" b="0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56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0" name="CustomShape 2"/>
          <p:cNvSpPr/>
          <p:nvPr/>
        </p:nvSpPr>
        <p:spPr>
          <a:xfrm>
            <a:off x="4022640" y="9723600"/>
            <a:ext cx="3075840" cy="51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1" name="CustomShape 3"/>
          <p:cNvSpPr/>
          <p:nvPr/>
        </p:nvSpPr>
        <p:spPr>
          <a:xfrm>
            <a:off x="820800" y="4659480"/>
            <a:ext cx="5514120" cy="4764960"/>
          </a:xfrm>
          <a:prstGeom prst="rect">
            <a:avLst/>
          </a:prstGeom>
          <a:solidFill>
            <a:srgbClr val="FFFFFF"/>
          </a:solidFill>
          <a:ln w="9360">
            <a:solidFill>
              <a:srgbClr val="3465A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5730867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E8C88528-E5A6-43E5-8067-7C0702CAEC0F}" type="slidenum">
              <a:rPr lang="pt-BR" sz="1400" b="0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57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3" name="CustomShape 2"/>
          <p:cNvSpPr/>
          <p:nvPr/>
        </p:nvSpPr>
        <p:spPr>
          <a:xfrm>
            <a:off x="4022640" y="9723600"/>
            <a:ext cx="3075840" cy="51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CustomShape 3"/>
          <p:cNvSpPr/>
          <p:nvPr/>
        </p:nvSpPr>
        <p:spPr>
          <a:xfrm>
            <a:off x="820800" y="4659480"/>
            <a:ext cx="5514120" cy="4764960"/>
          </a:xfrm>
          <a:prstGeom prst="rect">
            <a:avLst/>
          </a:prstGeom>
          <a:solidFill>
            <a:srgbClr val="FFFFFF"/>
          </a:solidFill>
          <a:ln w="9360">
            <a:solidFill>
              <a:srgbClr val="3465A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174421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hape 493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ctr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pt-BR" altLang="pt-BR" smtClean="0"/>
          </a:p>
        </p:txBody>
      </p:sp>
      <p:sp>
        <p:nvSpPr>
          <p:cNvPr id="44035" name="Shape 49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47725" y="768350"/>
            <a:ext cx="5403850" cy="3836988"/>
          </a:xfrm>
          <a:custGeom>
            <a:avLst/>
            <a:gdLst>
              <a:gd name="T0" fmla="*/ 0 w 120000"/>
              <a:gd name="T1" fmla="*/ 0 h 120000"/>
              <a:gd name="T2" fmla="*/ 5114925 w 120000"/>
              <a:gd name="T3" fmla="*/ 0 h 120000"/>
              <a:gd name="T4" fmla="*/ 5114925 w 120000"/>
              <a:gd name="T5" fmla="*/ 3836988 h 120000"/>
              <a:gd name="T6" fmla="*/ 0 w 120000"/>
              <a:gd name="T7" fmla="*/ 3836988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395336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2960" cy="480636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6" name="CustomShape 2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7E38A502-F68C-402D-A098-B8683BAB2682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59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96432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50246FA-DEDF-4F25-B881-9DBC49606C7F}" type="slidenum">
              <a:rPr lang="pt-BR" sz="1400" b="0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60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8" name="CustomShape 2"/>
          <p:cNvSpPr/>
          <p:nvPr/>
        </p:nvSpPr>
        <p:spPr>
          <a:xfrm>
            <a:off x="4022640" y="9723600"/>
            <a:ext cx="3075840" cy="51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9" name="CustomShape 3"/>
          <p:cNvSpPr/>
          <p:nvPr/>
        </p:nvSpPr>
        <p:spPr>
          <a:xfrm>
            <a:off x="820800" y="4659480"/>
            <a:ext cx="5514120" cy="4764960"/>
          </a:xfrm>
          <a:prstGeom prst="rect">
            <a:avLst/>
          </a:prstGeom>
          <a:solidFill>
            <a:srgbClr val="FFFFFF"/>
          </a:solidFill>
          <a:ln w="9360">
            <a:solidFill>
              <a:srgbClr val="3465A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1968418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8E7D95E-B01A-4AD9-97B6-33FA4FA8977E}" type="slidenum">
              <a:rPr lang="pt-BR" sz="1400" b="0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65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CustomShape 2"/>
          <p:cNvSpPr/>
          <p:nvPr/>
        </p:nvSpPr>
        <p:spPr>
          <a:xfrm>
            <a:off x="4022640" y="9723600"/>
            <a:ext cx="3075840" cy="51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CustomShape 3"/>
          <p:cNvSpPr/>
          <p:nvPr/>
        </p:nvSpPr>
        <p:spPr>
          <a:xfrm>
            <a:off x="820800" y="4659480"/>
            <a:ext cx="5514120" cy="4764960"/>
          </a:xfrm>
          <a:prstGeom prst="rect">
            <a:avLst/>
          </a:prstGeom>
          <a:solidFill>
            <a:srgbClr val="FFFFFF"/>
          </a:solidFill>
          <a:ln w="9360">
            <a:solidFill>
              <a:srgbClr val="3465A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8437762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2D9070B-3287-41D5-A945-DA71F3D56809}" type="slidenum">
              <a:t>77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55675" y="812800"/>
            <a:ext cx="5646738" cy="4008438"/>
          </a:xfrm>
          <a:prstGeom prst="rect">
            <a:avLst/>
          </a:prstGeo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124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hape 505"/>
          <p:cNvSpPr>
            <a:spLocks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Pct val="25000"/>
            </a:pPr>
            <a:fld id="{5E396253-DD09-4D76-A9E3-74795EDACDC8}" type="slidenum">
              <a:rPr lang="pt-BR" altLang="pt-BR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SzPct val="25000"/>
              </a:pPr>
              <a:t>7</a:t>
            </a:fld>
            <a:endParaRPr lang="pt-BR" altLang="pt-BR">
              <a:solidFill>
                <a:srgbClr val="000000"/>
              </a:solidFill>
            </a:endParaRPr>
          </a:p>
        </p:txBody>
      </p:sp>
      <p:sp>
        <p:nvSpPr>
          <p:cNvPr id="506" name="Shape 506">
            <a:extLst>
              <a:ext uri="{FF2B5EF4-FFF2-40B4-BE49-F238E27FC236}">
                <a16:creationId xmlns="" xmlns:a16="http://schemas.microsoft.com/office/drawing/2014/main" id="{4510FBB5-083A-432E-840C-9660A331518A}"/>
              </a:ext>
            </a:extLst>
          </p:cNvPr>
          <p:cNvSpPr/>
          <p:nvPr/>
        </p:nvSpPr>
        <p:spPr>
          <a:xfrm>
            <a:off x="3648075" y="8313738"/>
            <a:ext cx="2789238" cy="43815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SzPct val="25000"/>
              <a:defRPr/>
            </a:pPr>
            <a:fld id="{88038ACE-567E-41A4-BC18-FFA285DE8A42}" type="slidenum">
              <a:rPr lang="pt-BR" sz="1720" kern="0">
                <a:latin typeface="Arial"/>
                <a:ea typeface="Arial"/>
                <a:cs typeface="Arial"/>
                <a:sym typeface="Arial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buSzPct val="25000"/>
                <a:defRPr/>
              </a:pPr>
              <a:t>7</a:t>
            </a:fld>
            <a:endParaRPr lang="pt-BR" sz="172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84" name="Shape 507"/>
          <p:cNvSpPr>
            <a:spLocks noChangeArrowheads="1"/>
          </p:cNvSpPr>
          <p:nvPr/>
        </p:nvSpPr>
        <p:spPr bwMode="auto">
          <a:xfrm>
            <a:off x="642938" y="4211638"/>
            <a:ext cx="5153025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pt-BR" altLang="pt-BR" sz="1400">
              <a:solidFill>
                <a:srgbClr val="000000"/>
              </a:solidFill>
            </a:endParaRPr>
          </a:p>
        </p:txBody>
      </p:sp>
      <p:sp>
        <p:nvSpPr>
          <p:cNvPr id="46085" name="Shape 508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ctr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pt-BR" altLang="pt-BR" smtClean="0"/>
          </a:p>
        </p:txBody>
      </p:sp>
      <p:sp>
        <p:nvSpPr>
          <p:cNvPr id="46086" name="Shape 509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47725" y="768350"/>
            <a:ext cx="5403850" cy="3836988"/>
          </a:xfrm>
          <a:custGeom>
            <a:avLst/>
            <a:gdLst>
              <a:gd name="T0" fmla="*/ 0 w 120000"/>
              <a:gd name="T1" fmla="*/ 0 h 120000"/>
              <a:gd name="T2" fmla="*/ 5114925 w 120000"/>
              <a:gd name="T3" fmla="*/ 0 h 120000"/>
              <a:gd name="T4" fmla="*/ 5114925 w 120000"/>
              <a:gd name="T5" fmla="*/ 3836988 h 120000"/>
              <a:gd name="T6" fmla="*/ 0 w 120000"/>
              <a:gd name="T7" fmla="*/ 3836988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071665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hape 513"/>
          <p:cNvSpPr>
            <a:spLocks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Pct val="25000"/>
            </a:pPr>
            <a:fld id="{C8B73B9F-3723-42A3-997F-2E34E17BEAF7}" type="slidenum">
              <a:rPr lang="pt-BR" altLang="pt-BR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SzPct val="25000"/>
              </a:pPr>
              <a:t>8</a:t>
            </a:fld>
            <a:endParaRPr lang="pt-BR" altLang="pt-BR">
              <a:solidFill>
                <a:srgbClr val="000000"/>
              </a:solidFill>
            </a:endParaRPr>
          </a:p>
        </p:txBody>
      </p:sp>
      <p:sp>
        <p:nvSpPr>
          <p:cNvPr id="514" name="Shape 514">
            <a:extLst>
              <a:ext uri="{FF2B5EF4-FFF2-40B4-BE49-F238E27FC236}">
                <a16:creationId xmlns="" xmlns:a16="http://schemas.microsoft.com/office/drawing/2014/main" id="{32F5C218-E930-4BF8-BD3D-452DBEBB6FDA}"/>
              </a:ext>
            </a:extLst>
          </p:cNvPr>
          <p:cNvSpPr/>
          <p:nvPr/>
        </p:nvSpPr>
        <p:spPr>
          <a:xfrm>
            <a:off x="3648075" y="8313738"/>
            <a:ext cx="2789238" cy="43815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SzPct val="25000"/>
              <a:defRPr/>
            </a:pPr>
            <a:fld id="{BB0101A4-8313-4280-BF33-B5A9B28C74FE}" type="slidenum">
              <a:rPr lang="pt-BR" sz="1720" kern="0">
                <a:latin typeface="Arial"/>
                <a:ea typeface="Arial"/>
                <a:cs typeface="Arial"/>
                <a:sym typeface="Arial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buSzPct val="25000"/>
                <a:defRPr/>
              </a:pPr>
              <a:t>8</a:t>
            </a:fld>
            <a:endParaRPr lang="pt-BR" sz="172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32" name="Shape 515"/>
          <p:cNvSpPr>
            <a:spLocks noChangeArrowheads="1"/>
          </p:cNvSpPr>
          <p:nvPr/>
        </p:nvSpPr>
        <p:spPr bwMode="auto">
          <a:xfrm>
            <a:off x="642938" y="4211638"/>
            <a:ext cx="5153025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pt-BR" altLang="pt-BR" sz="1400">
              <a:solidFill>
                <a:srgbClr val="000000"/>
              </a:solidFill>
            </a:endParaRPr>
          </a:p>
        </p:txBody>
      </p:sp>
      <p:sp>
        <p:nvSpPr>
          <p:cNvPr id="48133" name="Shape 516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ctr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pt-BR" altLang="pt-BR" smtClean="0"/>
          </a:p>
        </p:txBody>
      </p:sp>
      <p:sp>
        <p:nvSpPr>
          <p:cNvPr id="48134" name="Shape 517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47725" y="768350"/>
            <a:ext cx="5403850" cy="3836988"/>
          </a:xfrm>
          <a:custGeom>
            <a:avLst/>
            <a:gdLst>
              <a:gd name="T0" fmla="*/ 0 w 120000"/>
              <a:gd name="T1" fmla="*/ 0 h 120000"/>
              <a:gd name="T2" fmla="*/ 5114925 w 120000"/>
              <a:gd name="T3" fmla="*/ 0 h 120000"/>
              <a:gd name="T4" fmla="*/ 5114925 w 120000"/>
              <a:gd name="T5" fmla="*/ 3836988 h 120000"/>
              <a:gd name="T6" fmla="*/ 0 w 120000"/>
              <a:gd name="T7" fmla="*/ 3836988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114056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hape 550"/>
          <p:cNvSpPr>
            <a:spLocks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marL="215900" indent="-2159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45000"/>
              <a:buFont typeface="Noto Sans Symbols"/>
              <a:buChar char="●"/>
            </a:pPr>
            <a:fld id="{8073039A-1D4C-451C-AB3F-93F7BAC2F9CF}" type="slidenum">
              <a:rPr lang="pt-BR" altLang="pt-BR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Clr>
                  <a:srgbClr val="000000"/>
                </a:buClr>
                <a:buSzPct val="45000"/>
                <a:buFont typeface="Noto Sans Symbols"/>
                <a:buChar char="●"/>
              </a:pPr>
              <a:t>9</a:t>
            </a:fld>
            <a:endParaRPr lang="pt-BR" altLang="pt-BR">
              <a:solidFill>
                <a:srgbClr val="000000"/>
              </a:solidFill>
            </a:endParaRPr>
          </a:p>
        </p:txBody>
      </p:sp>
      <p:sp>
        <p:nvSpPr>
          <p:cNvPr id="551" name="Shape 551">
            <a:extLst>
              <a:ext uri="{FF2B5EF4-FFF2-40B4-BE49-F238E27FC236}">
                <a16:creationId xmlns="" xmlns:a16="http://schemas.microsoft.com/office/drawing/2014/main" id="{AD94BE09-7B87-4177-A637-D9D5E6613AAF}"/>
              </a:ext>
            </a:extLst>
          </p:cNvPr>
          <p:cNvSpPr/>
          <p:nvPr/>
        </p:nvSpPr>
        <p:spPr>
          <a:xfrm>
            <a:off x="3648075" y="8313738"/>
            <a:ext cx="2789238" cy="43815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SzPct val="25000"/>
              <a:defRPr/>
            </a:pPr>
            <a:fld id="{4A89CAB4-127A-4EA8-829E-F2CE82DA8B39}" type="slidenum">
              <a:rPr lang="pt-BR" sz="1720" kern="0">
                <a:latin typeface="Arial"/>
                <a:ea typeface="Arial"/>
                <a:cs typeface="Arial"/>
                <a:sym typeface="Arial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buSzPct val="25000"/>
                <a:defRPr/>
              </a:pPr>
              <a:t>9</a:t>
            </a:fld>
            <a:endParaRPr lang="pt-BR" sz="172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24" name="Shape 552"/>
          <p:cNvSpPr>
            <a:spLocks noChangeArrowheads="1"/>
          </p:cNvSpPr>
          <p:nvPr/>
        </p:nvSpPr>
        <p:spPr bwMode="auto">
          <a:xfrm>
            <a:off x="642938" y="4211638"/>
            <a:ext cx="5153025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pt-BR" altLang="pt-BR" sz="1400">
              <a:solidFill>
                <a:srgbClr val="000000"/>
              </a:solidFill>
            </a:endParaRPr>
          </a:p>
        </p:txBody>
      </p:sp>
      <p:sp>
        <p:nvSpPr>
          <p:cNvPr id="56325" name="Shape 553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ctr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pt-BR" altLang="pt-BR" smtClean="0"/>
          </a:p>
        </p:txBody>
      </p:sp>
      <p:sp>
        <p:nvSpPr>
          <p:cNvPr id="56326" name="Shape 55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47725" y="768350"/>
            <a:ext cx="5403850" cy="3836988"/>
          </a:xfrm>
          <a:custGeom>
            <a:avLst/>
            <a:gdLst>
              <a:gd name="T0" fmla="*/ 0 w 120000"/>
              <a:gd name="T1" fmla="*/ 0 h 120000"/>
              <a:gd name="T2" fmla="*/ 5114925 w 120000"/>
              <a:gd name="T3" fmla="*/ 0 h 120000"/>
              <a:gd name="T4" fmla="*/ 5114925 w 120000"/>
              <a:gd name="T5" fmla="*/ 3836988 h 120000"/>
              <a:gd name="T6" fmla="*/ 0 w 120000"/>
              <a:gd name="T7" fmla="*/ 3836988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839188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hape 561"/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ctr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pt-BR" altLang="pt-BR" smtClean="0"/>
          </a:p>
        </p:txBody>
      </p:sp>
      <p:sp>
        <p:nvSpPr>
          <p:cNvPr id="58371" name="Shape 562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47725" y="768350"/>
            <a:ext cx="5403850" cy="3836988"/>
          </a:xfrm>
          <a:custGeom>
            <a:avLst/>
            <a:gdLst>
              <a:gd name="T0" fmla="*/ 0 w 120000"/>
              <a:gd name="T1" fmla="*/ 0 h 120000"/>
              <a:gd name="T2" fmla="*/ 5114925 w 120000"/>
              <a:gd name="T3" fmla="*/ 0 h 120000"/>
              <a:gd name="T4" fmla="*/ 5114925 w 120000"/>
              <a:gd name="T5" fmla="*/ 3836988 h 120000"/>
              <a:gd name="T6" fmla="*/ 0 w 120000"/>
              <a:gd name="T7" fmla="*/ 3836988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78876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6B683EC9-1F5B-436F-90AF-B4E9E352F691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13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8498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4278240" y="10156680"/>
            <a:ext cx="3276000" cy="52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A3D1BA9F-6B3B-4F43-8D28-EBC79776915D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16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755640" y="5078520"/>
            <a:ext cx="6047640" cy="481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6468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57280" y="425160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570204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55728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" name="Imagem 35"/>
          <p:cNvPicPr/>
          <p:nvPr/>
        </p:nvPicPr>
        <p:blipFill>
          <a:blip r:embed="rId2"/>
          <a:stretch/>
        </p:blipFill>
        <p:spPr>
          <a:xfrm>
            <a:off x="2701440" y="1854000"/>
            <a:ext cx="5751360" cy="4588920"/>
          </a:xfrm>
          <a:prstGeom prst="rect">
            <a:avLst/>
          </a:prstGeom>
          <a:ln>
            <a:noFill/>
          </a:ln>
        </p:spPr>
      </p:pic>
      <p:pic>
        <p:nvPicPr>
          <p:cNvPr id="37" name="Imagem 36"/>
          <p:cNvPicPr/>
          <p:nvPr/>
        </p:nvPicPr>
        <p:blipFill>
          <a:blip r:embed="rId2"/>
          <a:stretch/>
        </p:blipFill>
        <p:spPr>
          <a:xfrm>
            <a:off x="2701440" y="1854000"/>
            <a:ext cx="5751360" cy="4588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557280" y="316080"/>
            <a:ext cx="10045080" cy="6120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5728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70204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57280" y="425160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57280" y="425160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70204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55728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4" name="Imagem 73"/>
          <p:cNvPicPr/>
          <p:nvPr/>
        </p:nvPicPr>
        <p:blipFill>
          <a:blip r:embed="rId2"/>
          <a:stretch/>
        </p:blipFill>
        <p:spPr>
          <a:xfrm>
            <a:off x="2701440" y="1854000"/>
            <a:ext cx="5751360" cy="4588920"/>
          </a:xfrm>
          <a:prstGeom prst="rect">
            <a:avLst/>
          </a:prstGeom>
          <a:ln>
            <a:noFill/>
          </a:ln>
        </p:spPr>
      </p:pic>
      <p:pic>
        <p:nvPicPr>
          <p:cNvPr id="75" name="Imagem 74"/>
          <p:cNvPicPr/>
          <p:nvPr/>
        </p:nvPicPr>
        <p:blipFill>
          <a:blip r:embed="rId2"/>
          <a:stretch/>
        </p:blipFill>
        <p:spPr>
          <a:xfrm>
            <a:off x="2701440" y="1854000"/>
            <a:ext cx="5751360" cy="4588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557280" y="316080"/>
            <a:ext cx="10045080" cy="6120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55728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570204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557280" y="425160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557280" y="425160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570204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55728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2" name="Imagem 111"/>
          <p:cNvPicPr/>
          <p:nvPr/>
        </p:nvPicPr>
        <p:blipFill>
          <a:blip r:embed="rId2"/>
          <a:stretch/>
        </p:blipFill>
        <p:spPr>
          <a:xfrm>
            <a:off x="2701440" y="1854000"/>
            <a:ext cx="5751360" cy="4588920"/>
          </a:xfrm>
          <a:prstGeom prst="rect">
            <a:avLst/>
          </a:prstGeom>
          <a:ln>
            <a:noFill/>
          </a:ln>
        </p:spPr>
      </p:pic>
      <p:pic>
        <p:nvPicPr>
          <p:cNvPr id="113" name="Imagem 112"/>
          <p:cNvPicPr/>
          <p:nvPr/>
        </p:nvPicPr>
        <p:blipFill>
          <a:blip r:embed="rId2"/>
          <a:stretch/>
        </p:blipFill>
        <p:spPr>
          <a:xfrm>
            <a:off x="2701440" y="1854000"/>
            <a:ext cx="5751360" cy="4588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subTitle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557280" y="316080"/>
            <a:ext cx="10045080" cy="6120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55728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570204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557280" y="425160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557280" y="425160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570204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5"/>
          <p:cNvSpPr>
            <a:spLocks noGrp="1"/>
          </p:cNvSpPr>
          <p:nvPr>
            <p:ph type="body"/>
          </p:nvPr>
        </p:nvSpPr>
        <p:spPr>
          <a:xfrm>
            <a:off x="55728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0" name="Imagem 149"/>
          <p:cNvPicPr/>
          <p:nvPr/>
        </p:nvPicPr>
        <p:blipFill>
          <a:blip r:embed="rId2"/>
          <a:stretch/>
        </p:blipFill>
        <p:spPr>
          <a:xfrm>
            <a:off x="2701440" y="1854000"/>
            <a:ext cx="5751360" cy="4588920"/>
          </a:xfrm>
          <a:prstGeom prst="rect">
            <a:avLst/>
          </a:prstGeom>
          <a:ln>
            <a:noFill/>
          </a:ln>
        </p:spPr>
      </p:pic>
      <p:pic>
        <p:nvPicPr>
          <p:cNvPr id="151" name="Imagem 150"/>
          <p:cNvPicPr/>
          <p:nvPr/>
        </p:nvPicPr>
        <p:blipFill>
          <a:blip r:embed="rId2"/>
          <a:stretch/>
        </p:blipFill>
        <p:spPr>
          <a:xfrm>
            <a:off x="2701440" y="1854000"/>
            <a:ext cx="5751360" cy="4588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557280" y="316080"/>
            <a:ext cx="10045080" cy="6120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55728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458892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702040" y="425160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5728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702040" y="1854360"/>
            <a:ext cx="48992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57280" y="4251600"/>
            <a:ext cx="10040040" cy="218880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14"/>
          <a:stretch/>
        </p:blipFill>
        <p:spPr>
          <a:xfrm>
            <a:off x="252360" y="181080"/>
            <a:ext cx="1799640" cy="51192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>
          <a:xfrm>
            <a:off x="14400" y="304920"/>
            <a:ext cx="11162520" cy="62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ahoma"/>
                <a:ea typeface="Microsoft YaHei"/>
              </a:rPr>
              <a:t>                                   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uma nova era nas relações entre 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Empregadores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, 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Empregados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 e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 Governo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title"/>
          </p:nvPr>
        </p:nvSpPr>
        <p:spPr>
          <a:xfrm>
            <a:off x="558000" y="316080"/>
            <a:ext cx="10046520" cy="132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do título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558000" y="1854000"/>
            <a:ext cx="10046520" cy="45950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/>
          <p:nvPr/>
        </p:nvPicPr>
        <p:blipFill>
          <a:blip r:embed="rId14"/>
          <a:stretch/>
        </p:blipFill>
        <p:spPr>
          <a:xfrm>
            <a:off x="252360" y="181080"/>
            <a:ext cx="1799640" cy="51192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4400" y="304920"/>
            <a:ext cx="11162520" cy="62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ahoma"/>
                <a:ea typeface="Microsoft YaHei"/>
              </a:rPr>
              <a:t>                                   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uma nova era nas relações entre 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Empregadores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, 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Empregados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 e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 Governo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558000" y="316080"/>
            <a:ext cx="10046520" cy="132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do título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558000" y="1854000"/>
            <a:ext cx="10046520" cy="45950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2"/>
          <p:cNvPicPr/>
          <p:nvPr/>
        </p:nvPicPr>
        <p:blipFill>
          <a:blip r:embed="rId14"/>
          <a:stretch/>
        </p:blipFill>
        <p:spPr>
          <a:xfrm>
            <a:off x="252360" y="181080"/>
            <a:ext cx="1799640" cy="511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4400" y="304920"/>
            <a:ext cx="11162520" cy="62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ahoma"/>
                <a:ea typeface="Microsoft YaHei"/>
              </a:rPr>
              <a:t>                                   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uma nova era nas relações entre 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Empregadores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, 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Empregados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 e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 Governo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title"/>
          </p:nvPr>
        </p:nvSpPr>
        <p:spPr>
          <a:xfrm>
            <a:off x="558000" y="316080"/>
            <a:ext cx="10046520" cy="132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do título</a:t>
            </a: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558000" y="1854000"/>
            <a:ext cx="10046520" cy="45950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"/>
          <p:cNvPicPr/>
          <p:nvPr/>
        </p:nvPicPr>
        <p:blipFill>
          <a:blip r:embed="rId14"/>
          <a:stretch/>
        </p:blipFill>
        <p:spPr>
          <a:xfrm>
            <a:off x="252360" y="181080"/>
            <a:ext cx="1799640" cy="511920"/>
          </a:xfrm>
          <a:prstGeom prst="rect">
            <a:avLst/>
          </a:prstGeom>
          <a:ln>
            <a:noFill/>
          </a:ln>
        </p:spPr>
      </p:pic>
      <p:sp>
        <p:nvSpPr>
          <p:cNvPr id="115" name="CustomShape 1"/>
          <p:cNvSpPr/>
          <p:nvPr/>
        </p:nvSpPr>
        <p:spPr>
          <a:xfrm>
            <a:off x="14400" y="304920"/>
            <a:ext cx="11162520" cy="62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ahoma"/>
                <a:ea typeface="Microsoft YaHei"/>
              </a:rPr>
              <a:t>                                   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uma nova era nas relações entre 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Empregadores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, 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Empregados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 e</a:t>
            </a:r>
            <a:r>
              <a:rPr lang="pt-BR" sz="2000" b="1" strike="noStrike" spc="-1">
                <a:solidFill>
                  <a:srgbClr val="CAC616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 Governo</a:t>
            </a:r>
            <a:r>
              <a:rPr lang="pt-BR" sz="2000" b="1" strike="noStrike" spc="-1">
                <a:solidFill>
                  <a:srgbClr val="3EB25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title"/>
          </p:nvPr>
        </p:nvSpPr>
        <p:spPr>
          <a:xfrm>
            <a:off x="557280" y="316080"/>
            <a:ext cx="10045080" cy="13201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do título</a:t>
            </a: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557280" y="1854360"/>
            <a:ext cx="10040040" cy="45889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8.jpe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ab.gov.br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ab.gov.br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9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066" name="Conector de seta reta 23552"/>
          <p:cNvCxnSpPr>
            <a:cxnSpLocks noChangeShapeType="1"/>
          </p:cNvCxnSpPr>
          <p:nvPr/>
        </p:nvCxnSpPr>
        <p:spPr bwMode="auto">
          <a:xfrm>
            <a:off x="2724159" y="2567707"/>
            <a:ext cx="4920829" cy="1865257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88067" name="Object 78"/>
          <p:cNvGraphicFramePr>
            <a:graphicFrameLocks noChangeAspect="1"/>
          </p:cNvGraphicFramePr>
          <p:nvPr/>
        </p:nvGraphicFramePr>
        <p:xfrm>
          <a:off x="4279456" y="3257321"/>
          <a:ext cx="737299" cy="539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Imagem de bitmap" r:id="rId3" imgW="790476" imgH="542857" progId="PBrush">
                  <p:embed/>
                </p:oleObj>
              </mc:Choice>
              <mc:Fallback>
                <p:oleObj name="Imagem de bitmap" r:id="rId3" imgW="790476" imgH="542857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9456" y="3257321"/>
                        <a:ext cx="737299" cy="5392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68" name="Retângulo 77"/>
          <p:cNvSpPr>
            <a:spLocks noChangeArrowheads="1"/>
          </p:cNvSpPr>
          <p:nvPr/>
        </p:nvSpPr>
        <p:spPr bwMode="auto">
          <a:xfrm>
            <a:off x="2395859" y="2431986"/>
            <a:ext cx="5234456" cy="2100019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 defTabSz="44926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926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926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926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926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pt-BR" altLang="pt-BR" sz="2773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AutoShape 1043"/>
          <p:cNvSpPr>
            <a:spLocks noChangeArrowheads="1"/>
          </p:cNvSpPr>
          <p:nvPr/>
        </p:nvSpPr>
        <p:spPr bwMode="auto">
          <a:xfrm>
            <a:off x="536105" y="1514947"/>
            <a:ext cx="1175643" cy="211285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Times New Roman" panose="02020603050405020304" pitchFamily="18" charset="0"/>
              <a:buNone/>
              <a:defRPr/>
            </a:pPr>
            <a:endParaRPr lang="pt-BR" altLang="pt-BR" sz="2080" b="1" i="1" u="sng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1" name="Picture 12" descr="img_2_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87" y="2525524"/>
            <a:ext cx="836339" cy="995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img_2_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87" y="1615823"/>
            <a:ext cx="819833" cy="801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028"/>
          <p:cNvSpPr txBox="1">
            <a:spLocks noChangeArrowheads="1"/>
          </p:cNvSpPr>
          <p:nvPr/>
        </p:nvSpPr>
        <p:spPr bwMode="auto">
          <a:xfrm>
            <a:off x="464576" y="1032586"/>
            <a:ext cx="1238003" cy="487864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617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Sistema</a:t>
            </a:r>
          </a:p>
          <a:p>
            <a:pPr algn="ctr"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617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Interno</a:t>
            </a:r>
            <a:endParaRPr lang="en-US" altLang="pt-BR" sz="1617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4" name="Text Box 1028"/>
          <p:cNvSpPr txBox="1">
            <a:spLocks noChangeArrowheads="1"/>
          </p:cNvSpPr>
          <p:nvPr/>
        </p:nvSpPr>
        <p:spPr bwMode="auto">
          <a:xfrm>
            <a:off x="1284409" y="3378370"/>
            <a:ext cx="427339" cy="30262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WS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15" name="Picture 6" descr="https://www.file2cart.com/images/support1/xm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33" y="2133033"/>
            <a:ext cx="803326" cy="86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" name="Conector de seta reta 45"/>
          <p:cNvCxnSpPr>
            <a:cxnSpLocks noChangeShapeType="1"/>
            <a:endCxn id="15" idx="1"/>
          </p:cNvCxnSpPr>
          <p:nvPr/>
        </p:nvCxnSpPr>
        <p:spPr bwMode="auto">
          <a:xfrm flipV="1">
            <a:off x="1726421" y="2567708"/>
            <a:ext cx="194412" cy="18341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7" name="Retângulo de cantos arredondados 46"/>
          <p:cNvSpPr/>
          <p:nvPr/>
        </p:nvSpPr>
        <p:spPr bwMode="auto">
          <a:xfrm>
            <a:off x="2988266" y="1122455"/>
            <a:ext cx="423672" cy="289784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VAL</a:t>
            </a:r>
          </a:p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IDAÇÃO</a:t>
            </a:r>
            <a:r>
              <a:rPr lang="pt-BR" sz="1848" b="1" dirty="0">
                <a:solidFill>
                  <a:schemeClr val="accent2">
                    <a:lumMod val="60000"/>
                    <a:lumOff val="40000"/>
                  </a:schemeClr>
                </a:solidFill>
                <a:cs typeface="Lucida Sans Unicode" pitchFamily="34" charset="0"/>
              </a:rPr>
              <a:t>1</a:t>
            </a:r>
          </a:p>
        </p:txBody>
      </p:sp>
      <p:sp>
        <p:nvSpPr>
          <p:cNvPr id="48" name="Retângulo de cantos arredondados 47"/>
          <p:cNvSpPr/>
          <p:nvPr/>
        </p:nvSpPr>
        <p:spPr bwMode="auto">
          <a:xfrm>
            <a:off x="5178154" y="1122455"/>
            <a:ext cx="423672" cy="289784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VA</a:t>
            </a:r>
          </a:p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L</a:t>
            </a:r>
          </a:p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IDAÇÃO</a:t>
            </a:r>
            <a:r>
              <a:rPr lang="pt-BR" sz="1848" b="1" dirty="0">
                <a:solidFill>
                  <a:schemeClr val="accent2">
                    <a:lumMod val="60000"/>
                    <a:lumOff val="40000"/>
                  </a:schemeClr>
                </a:solidFill>
                <a:cs typeface="Lucida Sans Unicode" pitchFamily="34" charset="0"/>
              </a:rPr>
              <a:t>2</a:t>
            </a:r>
          </a:p>
        </p:txBody>
      </p:sp>
      <p:sp>
        <p:nvSpPr>
          <p:cNvPr id="49" name="Losango 48"/>
          <p:cNvSpPr/>
          <p:nvPr/>
        </p:nvSpPr>
        <p:spPr bwMode="auto">
          <a:xfrm>
            <a:off x="3632027" y="2076175"/>
            <a:ext cx="867518" cy="915205"/>
          </a:xfrm>
          <a:prstGeom prst="diamon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defTabSz="519034">
              <a:buClr>
                <a:srgbClr val="000000"/>
              </a:buClr>
              <a:buSzPct val="100000"/>
              <a:defRPr/>
            </a:pPr>
            <a:endParaRPr lang="pt-BR" sz="2773" b="1" dirty="0">
              <a:cs typeface="Lucida Sans Unicode" pitchFamily="34" charset="0"/>
            </a:endParaRPr>
          </a:p>
        </p:txBody>
      </p:sp>
      <p:sp>
        <p:nvSpPr>
          <p:cNvPr id="88079" name="CaixaDeTexto 49"/>
          <p:cNvSpPr txBox="1">
            <a:spLocks noChangeArrowheads="1"/>
          </p:cNvSpPr>
          <p:nvPr/>
        </p:nvSpPr>
        <p:spPr bwMode="auto">
          <a:xfrm>
            <a:off x="3753076" y="2347618"/>
            <a:ext cx="656600" cy="412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2080" b="1">
                <a:solidFill>
                  <a:schemeClr val="bg1"/>
                </a:solidFill>
              </a:rPr>
              <a:t>Ok?</a:t>
            </a:r>
          </a:p>
        </p:txBody>
      </p:sp>
      <p:sp>
        <p:nvSpPr>
          <p:cNvPr id="51" name="Losango 50"/>
          <p:cNvSpPr/>
          <p:nvPr/>
        </p:nvSpPr>
        <p:spPr bwMode="auto">
          <a:xfrm>
            <a:off x="5781566" y="2076175"/>
            <a:ext cx="869352" cy="915205"/>
          </a:xfrm>
          <a:prstGeom prst="diamon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519034">
              <a:buClr>
                <a:srgbClr val="000000"/>
              </a:buClr>
              <a:buSzPct val="100000"/>
              <a:defRPr/>
            </a:pPr>
            <a:endParaRPr lang="pt-BR" sz="2773" b="1" dirty="0">
              <a:cs typeface="Lucida Sans Unicode" pitchFamily="34" charset="0"/>
            </a:endParaRPr>
          </a:p>
        </p:txBody>
      </p:sp>
      <p:sp>
        <p:nvSpPr>
          <p:cNvPr id="52" name="CaixaDeTexto 51"/>
          <p:cNvSpPr txBox="1">
            <a:spLocks noChangeArrowheads="1"/>
          </p:cNvSpPr>
          <p:nvPr/>
        </p:nvSpPr>
        <p:spPr bwMode="auto">
          <a:xfrm>
            <a:off x="5904448" y="2347618"/>
            <a:ext cx="656600" cy="412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2080" b="1">
                <a:solidFill>
                  <a:schemeClr val="bg1"/>
                </a:solidFill>
              </a:rPr>
              <a:t>Ok?</a:t>
            </a:r>
          </a:p>
        </p:txBody>
      </p:sp>
      <p:cxnSp>
        <p:nvCxnSpPr>
          <p:cNvPr id="53" name="Conector reto 52"/>
          <p:cNvCxnSpPr/>
          <p:nvPr/>
        </p:nvCxnSpPr>
        <p:spPr bwMode="auto">
          <a:xfrm flipH="1">
            <a:off x="4061201" y="3000550"/>
            <a:ext cx="3668" cy="12104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4" name="Conector reto 53"/>
          <p:cNvCxnSpPr/>
          <p:nvPr/>
        </p:nvCxnSpPr>
        <p:spPr bwMode="auto">
          <a:xfrm flipH="1" flipV="1">
            <a:off x="1284408" y="4200037"/>
            <a:ext cx="2795133" cy="110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Conector de seta reta 54"/>
          <p:cNvCxnSpPr/>
          <p:nvPr/>
        </p:nvCxnSpPr>
        <p:spPr bwMode="auto">
          <a:xfrm flipV="1">
            <a:off x="1299081" y="3695666"/>
            <a:ext cx="0" cy="49336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Conector reto 55"/>
          <p:cNvCxnSpPr/>
          <p:nvPr/>
        </p:nvCxnSpPr>
        <p:spPr bwMode="auto">
          <a:xfrm flipH="1">
            <a:off x="6212573" y="3002385"/>
            <a:ext cx="11004" cy="251085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7" name="Conector de seta reta 56"/>
          <p:cNvCxnSpPr/>
          <p:nvPr/>
        </p:nvCxnSpPr>
        <p:spPr bwMode="auto">
          <a:xfrm flipV="1">
            <a:off x="868072" y="3688330"/>
            <a:ext cx="14673" cy="18157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8" name="Conector reto 57"/>
          <p:cNvCxnSpPr/>
          <p:nvPr/>
        </p:nvCxnSpPr>
        <p:spPr bwMode="auto">
          <a:xfrm flipH="1" flipV="1">
            <a:off x="868073" y="5493061"/>
            <a:ext cx="5338999" cy="2567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9" name="Conector de seta reta 58"/>
          <p:cNvCxnSpPr/>
          <p:nvPr/>
        </p:nvCxnSpPr>
        <p:spPr bwMode="auto">
          <a:xfrm flipV="1">
            <a:off x="4508716" y="2547533"/>
            <a:ext cx="669438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Conector de seta reta 59"/>
          <p:cNvCxnSpPr/>
          <p:nvPr/>
        </p:nvCxnSpPr>
        <p:spPr bwMode="auto">
          <a:xfrm flipV="1">
            <a:off x="3433947" y="2567708"/>
            <a:ext cx="229259" cy="73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Conector de seta reta 60"/>
          <p:cNvCxnSpPr>
            <a:endCxn id="51" idx="1"/>
          </p:cNvCxnSpPr>
          <p:nvPr/>
        </p:nvCxnSpPr>
        <p:spPr bwMode="auto">
          <a:xfrm flipV="1">
            <a:off x="5616499" y="2534695"/>
            <a:ext cx="165067" cy="1283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2" name="Conector de seta reta 61"/>
          <p:cNvCxnSpPr/>
          <p:nvPr/>
        </p:nvCxnSpPr>
        <p:spPr bwMode="auto">
          <a:xfrm>
            <a:off x="6658254" y="2547534"/>
            <a:ext cx="885859" cy="183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3" name="CaixaDeTexto 62"/>
          <p:cNvSpPr txBox="1"/>
          <p:nvPr/>
        </p:nvSpPr>
        <p:spPr>
          <a:xfrm>
            <a:off x="3404601" y="3361864"/>
            <a:ext cx="679994" cy="4479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não</a:t>
            </a:r>
          </a:p>
        </p:txBody>
      </p:sp>
      <p:cxnSp>
        <p:nvCxnSpPr>
          <p:cNvPr id="64" name="Conector reto 63"/>
          <p:cNvCxnSpPr/>
          <p:nvPr/>
        </p:nvCxnSpPr>
        <p:spPr bwMode="auto">
          <a:xfrm flipH="1">
            <a:off x="4752648" y="2543866"/>
            <a:ext cx="12839" cy="218805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Conector reto 64"/>
          <p:cNvCxnSpPr/>
          <p:nvPr/>
        </p:nvCxnSpPr>
        <p:spPr bwMode="auto">
          <a:xfrm flipH="1" flipV="1">
            <a:off x="1069821" y="4706242"/>
            <a:ext cx="3680993" cy="2567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Conector de seta reta 65"/>
          <p:cNvCxnSpPr/>
          <p:nvPr/>
        </p:nvCxnSpPr>
        <p:spPr bwMode="auto">
          <a:xfrm flipV="1">
            <a:off x="1084493" y="3699334"/>
            <a:ext cx="0" cy="100690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7" name="CaixaDeTexto 66"/>
          <p:cNvSpPr txBox="1"/>
          <p:nvPr/>
        </p:nvSpPr>
        <p:spPr>
          <a:xfrm>
            <a:off x="4494043" y="2067006"/>
            <a:ext cx="644728" cy="4479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sim</a:t>
            </a:r>
          </a:p>
        </p:txBody>
      </p:sp>
      <p:sp>
        <p:nvSpPr>
          <p:cNvPr id="68" name="CaixaDeTexto 67"/>
          <p:cNvSpPr txBox="1"/>
          <p:nvPr/>
        </p:nvSpPr>
        <p:spPr>
          <a:xfrm>
            <a:off x="5620166" y="3180290"/>
            <a:ext cx="679994" cy="4479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não</a:t>
            </a:r>
          </a:p>
        </p:txBody>
      </p:sp>
      <p:sp>
        <p:nvSpPr>
          <p:cNvPr id="69" name="CaixaDeTexto 68"/>
          <p:cNvSpPr txBox="1"/>
          <p:nvPr/>
        </p:nvSpPr>
        <p:spPr>
          <a:xfrm>
            <a:off x="6810481" y="2107356"/>
            <a:ext cx="644728" cy="4479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sim</a:t>
            </a:r>
          </a:p>
        </p:txBody>
      </p:sp>
      <p:sp>
        <p:nvSpPr>
          <p:cNvPr id="70" name="CaixaDeTexto 69"/>
          <p:cNvSpPr txBox="1"/>
          <p:nvPr/>
        </p:nvSpPr>
        <p:spPr>
          <a:xfrm>
            <a:off x="2051053" y="4089992"/>
            <a:ext cx="1654337" cy="44794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311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msg</a:t>
            </a: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erro</a:t>
            </a:r>
          </a:p>
        </p:txBody>
      </p:sp>
      <p:sp>
        <p:nvSpPr>
          <p:cNvPr id="71" name="CaixaDeTexto 70"/>
          <p:cNvSpPr txBox="1"/>
          <p:nvPr/>
        </p:nvSpPr>
        <p:spPr>
          <a:xfrm>
            <a:off x="1790614" y="4671395"/>
            <a:ext cx="2232071" cy="80355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Protocolo de envio</a:t>
            </a:r>
          </a:p>
        </p:txBody>
      </p:sp>
      <p:sp>
        <p:nvSpPr>
          <p:cNvPr id="72" name="CaixaDeTexto 71"/>
          <p:cNvSpPr txBox="1"/>
          <p:nvPr/>
        </p:nvSpPr>
        <p:spPr>
          <a:xfrm>
            <a:off x="1941008" y="5494895"/>
            <a:ext cx="2958366" cy="44794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311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msg</a:t>
            </a: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erro (consulta)</a:t>
            </a:r>
          </a:p>
        </p:txBody>
      </p:sp>
      <p:cxnSp>
        <p:nvCxnSpPr>
          <p:cNvPr id="73" name="Conector reto 72"/>
          <p:cNvCxnSpPr/>
          <p:nvPr/>
        </p:nvCxnSpPr>
        <p:spPr bwMode="auto">
          <a:xfrm>
            <a:off x="7144284" y="2560372"/>
            <a:ext cx="0" cy="36131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4" name="Conector reto 73"/>
          <p:cNvCxnSpPr/>
          <p:nvPr/>
        </p:nvCxnSpPr>
        <p:spPr bwMode="auto">
          <a:xfrm flipH="1" flipV="1">
            <a:off x="638814" y="6145992"/>
            <a:ext cx="6523811" cy="2751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5" name="Conector de seta reta 74"/>
          <p:cNvCxnSpPr/>
          <p:nvPr/>
        </p:nvCxnSpPr>
        <p:spPr bwMode="auto">
          <a:xfrm flipV="1">
            <a:off x="646149" y="3688330"/>
            <a:ext cx="12838" cy="245216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6" name="CaixaDeTexto 75"/>
          <p:cNvSpPr txBox="1"/>
          <p:nvPr/>
        </p:nvSpPr>
        <p:spPr>
          <a:xfrm>
            <a:off x="1953846" y="6140490"/>
            <a:ext cx="3673657" cy="44794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Recibo de Entrega</a:t>
            </a:r>
          </a:p>
        </p:txBody>
      </p:sp>
      <p:cxnSp>
        <p:nvCxnSpPr>
          <p:cNvPr id="77" name="Conector de seta reta 76"/>
          <p:cNvCxnSpPr>
            <a:cxnSpLocks noChangeShapeType="1"/>
            <a:stCxn id="15" idx="3"/>
            <a:endCxn id="47" idx="1"/>
          </p:cNvCxnSpPr>
          <p:nvPr/>
        </p:nvCxnSpPr>
        <p:spPr bwMode="auto">
          <a:xfrm>
            <a:off x="2724158" y="2567708"/>
            <a:ext cx="264107" cy="366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8" name="Picture 8" descr="http://www.catolicaorione.edu.br/portal/wp-content/uploads/2012/06/5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534" y="1063765"/>
            <a:ext cx="1773552" cy="98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6" descr="http://thumbs.dreamstime.com/t/%C3%ADcone-da-caixa-de-verifica%C3%A7%C3%A3o-62723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82" y="6377086"/>
            <a:ext cx="898698" cy="799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AutoShape 1043"/>
          <p:cNvSpPr>
            <a:spLocks noChangeArrowheads="1"/>
          </p:cNvSpPr>
          <p:nvPr/>
        </p:nvSpPr>
        <p:spPr bwMode="auto">
          <a:xfrm>
            <a:off x="7556952" y="1199486"/>
            <a:ext cx="3171118" cy="5384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Times New Roman" panose="02020603050405020304" pitchFamily="18" charset="0"/>
              <a:buNone/>
              <a:defRPr/>
            </a:pPr>
            <a:endParaRPr lang="pt-BR" altLang="pt-BR" sz="2080" b="1" i="1" u="sng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82" name="Picture 28" descr="img_2_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25" y="5052883"/>
            <a:ext cx="884025" cy="105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AutoShape 1043"/>
          <p:cNvSpPr>
            <a:spLocks noChangeArrowheads="1"/>
          </p:cNvSpPr>
          <p:nvPr/>
        </p:nvSpPr>
        <p:spPr bwMode="auto">
          <a:xfrm>
            <a:off x="7663329" y="1929449"/>
            <a:ext cx="2995047" cy="293635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Times New Roman" panose="02020603050405020304" pitchFamily="18" charset="0"/>
              <a:buNone/>
              <a:defRPr/>
            </a:pPr>
            <a:endParaRPr lang="pt-BR" altLang="pt-BR" sz="2080" b="1" i="1" u="sng">
              <a:solidFill>
                <a:srgbClr val="002774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7817391" y="2222902"/>
            <a:ext cx="590573" cy="533717"/>
            <a:chOff x="3552" y="1104"/>
            <a:chExt cx="399" cy="340"/>
          </a:xfrm>
        </p:grpSpPr>
        <p:pic>
          <p:nvPicPr>
            <p:cNvPr id="88135" name="Picture 1081" descr="cd_versao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1104"/>
              <a:ext cx="135" cy="1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136" name="Picture 1081" descr="cd_versao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1152"/>
              <a:ext cx="135" cy="1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137" name="Picture 1081" descr="cd_versao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" y="1208"/>
              <a:ext cx="135" cy="1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138" name="Picture 1081" descr="cd_versao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1268"/>
              <a:ext cx="135" cy="11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139" name="Picture 1081" descr="cd_versao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6" y="1328"/>
              <a:ext cx="135" cy="1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0" name="Picture 37" descr="img_2_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237" y="3605796"/>
            <a:ext cx="616250" cy="906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Text Box 1118"/>
          <p:cNvSpPr txBox="1">
            <a:spLocks noChangeArrowheads="1"/>
          </p:cNvSpPr>
          <p:nvPr/>
        </p:nvSpPr>
        <p:spPr bwMode="auto">
          <a:xfrm>
            <a:off x="7683503" y="4405453"/>
            <a:ext cx="995904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RET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92" name="Picture 41" descr="img_2_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920" y="5806688"/>
            <a:ext cx="442012" cy="52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Text Box 1118"/>
          <p:cNvSpPr txBox="1">
            <a:spLocks noChangeArrowheads="1"/>
          </p:cNvSpPr>
          <p:nvPr/>
        </p:nvSpPr>
        <p:spPr bwMode="auto">
          <a:xfrm>
            <a:off x="9594611" y="6197347"/>
            <a:ext cx="1140796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eSocialBx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94" name="Picture 49" descr="img_2_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8800" y="2257749"/>
            <a:ext cx="359479" cy="52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Text Box 1118"/>
          <p:cNvSpPr txBox="1">
            <a:spLocks noChangeArrowheads="1"/>
          </p:cNvSpPr>
          <p:nvPr/>
        </p:nvSpPr>
        <p:spPr bwMode="auto">
          <a:xfrm>
            <a:off x="9097576" y="2334781"/>
            <a:ext cx="995903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Folha de</a:t>
            </a:r>
          </a:p>
          <a:p>
            <a:pPr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Pagamento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96" name="Picture 53" descr="img_2_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218" y="4033136"/>
            <a:ext cx="410833" cy="603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Text Box 1118"/>
          <p:cNvSpPr txBox="1">
            <a:spLocks noChangeArrowheads="1"/>
          </p:cNvSpPr>
          <p:nvPr/>
        </p:nvSpPr>
        <p:spPr bwMode="auto">
          <a:xfrm>
            <a:off x="8947182" y="4106499"/>
            <a:ext cx="997738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Cadastro/Tabelas</a:t>
            </a:r>
          </a:p>
          <a:p>
            <a:pPr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Do Empregador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98" name="Picture 58" descr="img_2_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4615" y="4975851"/>
            <a:ext cx="443847" cy="52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Text Box 1118"/>
          <p:cNvSpPr txBox="1">
            <a:spLocks noChangeArrowheads="1"/>
          </p:cNvSpPr>
          <p:nvPr/>
        </p:nvSpPr>
        <p:spPr bwMode="auto">
          <a:xfrm>
            <a:off x="9919243" y="5384851"/>
            <a:ext cx="568564" cy="401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Verdana" panose="020B0604030504040204" pitchFamily="34" charset="0"/>
              </a:rPr>
              <a:t>WS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100" name="Line 64"/>
          <p:cNvSpPr>
            <a:spLocks noChangeShapeType="1"/>
          </p:cNvSpPr>
          <p:nvPr/>
        </p:nvSpPr>
        <p:spPr bwMode="auto">
          <a:xfrm flipH="1">
            <a:off x="8598708" y="5513235"/>
            <a:ext cx="331967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101" name="Line 65"/>
          <p:cNvSpPr>
            <a:spLocks noChangeShapeType="1"/>
          </p:cNvSpPr>
          <p:nvPr/>
        </p:nvSpPr>
        <p:spPr bwMode="auto">
          <a:xfrm>
            <a:off x="9336006" y="4909825"/>
            <a:ext cx="0" cy="1206823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102" name="Line 68"/>
          <p:cNvSpPr>
            <a:spLocks noChangeShapeType="1"/>
          </p:cNvSpPr>
          <p:nvPr/>
        </p:nvSpPr>
        <p:spPr bwMode="auto">
          <a:xfrm flipV="1">
            <a:off x="9658804" y="5278473"/>
            <a:ext cx="35581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103" name="Text Box 1118"/>
          <p:cNvSpPr txBox="1">
            <a:spLocks noChangeArrowheads="1"/>
          </p:cNvSpPr>
          <p:nvPr/>
        </p:nvSpPr>
        <p:spPr bwMode="auto">
          <a:xfrm>
            <a:off x="8068659" y="2375130"/>
            <a:ext cx="995904" cy="22559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Original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104" name="Picture 98" descr="img_2_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177" y="3059240"/>
            <a:ext cx="410833" cy="6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" name="Text Box 1118"/>
          <p:cNvSpPr txBox="1">
            <a:spLocks noChangeArrowheads="1"/>
          </p:cNvSpPr>
          <p:nvPr/>
        </p:nvSpPr>
        <p:spPr bwMode="auto">
          <a:xfrm>
            <a:off x="8849976" y="3554441"/>
            <a:ext cx="568564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CPF/NIS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sp>
        <p:nvSpPr>
          <p:cNvPr id="106" name="Rectangle 132"/>
          <p:cNvSpPr>
            <a:spLocks noChangeArrowheads="1"/>
          </p:cNvSpPr>
          <p:nvPr/>
        </p:nvSpPr>
        <p:spPr bwMode="auto">
          <a:xfrm>
            <a:off x="7602803" y="1313199"/>
            <a:ext cx="3081249" cy="61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pt-BR" altLang="pt-BR" sz="1848" b="1" dirty="0">
                <a:solidFill>
                  <a:schemeClr val="accent2">
                    <a:lumMod val="75000"/>
                  </a:schemeClr>
                </a:solidFill>
              </a:rPr>
              <a:t>Ambiente Nacional </a:t>
            </a:r>
          </a:p>
          <a:p>
            <a:pPr algn="ctr" eaLnBrk="1" hangingPunct="1">
              <a:defRPr/>
            </a:pPr>
            <a:r>
              <a:rPr lang="pt-BR" altLang="pt-BR" sz="1848" b="1" dirty="0" err="1">
                <a:solidFill>
                  <a:schemeClr val="accent2">
                    <a:lumMod val="75000"/>
                  </a:schemeClr>
                </a:solidFill>
              </a:rPr>
              <a:t>eSocial</a:t>
            </a:r>
            <a:endParaRPr lang="en-US" altLang="pt-BR" sz="1848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7" name="Text Box 1118"/>
          <p:cNvSpPr txBox="1">
            <a:spLocks noChangeArrowheads="1"/>
          </p:cNvSpPr>
          <p:nvPr/>
        </p:nvSpPr>
        <p:spPr bwMode="auto">
          <a:xfrm>
            <a:off x="7927436" y="5997432"/>
            <a:ext cx="568564" cy="401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WS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sp>
        <p:nvSpPr>
          <p:cNvPr id="108" name="Line 63"/>
          <p:cNvSpPr>
            <a:spLocks noChangeShapeType="1"/>
          </p:cNvSpPr>
          <p:nvPr/>
        </p:nvSpPr>
        <p:spPr bwMode="auto">
          <a:xfrm>
            <a:off x="8930675" y="4909825"/>
            <a:ext cx="0" cy="603411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109" name="Line 66"/>
          <p:cNvSpPr>
            <a:spLocks noChangeShapeType="1"/>
          </p:cNvSpPr>
          <p:nvPr/>
        </p:nvSpPr>
        <p:spPr bwMode="auto">
          <a:xfrm>
            <a:off x="9315831" y="6122149"/>
            <a:ext cx="630922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110" name="Line 67"/>
          <p:cNvSpPr>
            <a:spLocks noChangeShapeType="1"/>
          </p:cNvSpPr>
          <p:nvPr/>
        </p:nvSpPr>
        <p:spPr bwMode="auto">
          <a:xfrm>
            <a:off x="9667973" y="4900654"/>
            <a:ext cx="0" cy="37782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121" name="CaixaDeTexto 120"/>
          <p:cNvSpPr txBox="1">
            <a:spLocks noChangeArrowheads="1"/>
          </p:cNvSpPr>
          <p:nvPr/>
        </p:nvSpPr>
        <p:spPr bwMode="auto">
          <a:xfrm>
            <a:off x="1425632" y="6613681"/>
            <a:ext cx="5197774" cy="51905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defTabSz="792305">
              <a:spcBef>
                <a:spcPts val="866"/>
              </a:spcBef>
              <a:defRPr/>
            </a:pPr>
            <a:r>
              <a:rPr lang="pt-BR" altLang="pt-BR" sz="2773" dirty="0">
                <a:solidFill>
                  <a:schemeClr val="accent2">
                    <a:lumMod val="75000"/>
                  </a:schemeClr>
                </a:solidFill>
              </a:rPr>
              <a:t>Cumprimento da obrigação ! </a:t>
            </a:r>
          </a:p>
        </p:txBody>
      </p:sp>
    </p:spTree>
    <p:extLst>
      <p:ext uri="{BB962C8B-B14F-4D97-AF65-F5344CB8AC3E}">
        <p14:creationId xmlns:p14="http://schemas.microsoft.com/office/powerpoint/2010/main" val="1079730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 nodeType="clickPar">
                      <p:stCondLst>
                        <p:cond delay="indefinite"/>
                      </p:stCondLst>
                      <p:childTnLst>
                        <p:par>
                          <p:cTn id="2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/>
      <p:bldP spid="47" grpId="0" animBg="1"/>
      <p:bldP spid="48" grpId="0" animBg="1"/>
      <p:bldP spid="49" grpId="0" animBg="1"/>
      <p:bldP spid="51" grpId="0" animBg="1"/>
      <p:bldP spid="52" grpId="0"/>
      <p:bldP spid="63" grpId="0"/>
      <p:bldP spid="67" grpId="0"/>
      <p:bldP spid="68" grpId="0"/>
      <p:bldP spid="69" grpId="0"/>
      <p:bldP spid="70" grpId="0"/>
      <p:bldP spid="71" grpId="0"/>
      <p:bldP spid="72" grpId="0"/>
      <p:bldP spid="76" grpId="0"/>
      <p:bldP spid="81" grpId="0" animBg="1"/>
      <p:bldP spid="83" grpId="0" animBg="1"/>
      <p:bldP spid="91" grpId="0"/>
      <p:bldP spid="93" grpId="0"/>
      <p:bldP spid="95" grpId="0"/>
      <p:bldP spid="97" grpId="0"/>
      <p:bldP spid="99" grpId="0"/>
      <p:bldP spid="103" grpId="0"/>
      <p:bldP spid="105" grpId="0"/>
      <p:bldP spid="106" grpId="0"/>
      <p:bldP spid="107" grpId="0"/>
      <p:bldP spid="1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hape 564"/>
          <p:cNvSpPr>
            <a:spLocks noChangeArrowheads="1"/>
          </p:cNvSpPr>
          <p:nvPr/>
        </p:nvSpPr>
        <p:spPr bwMode="auto">
          <a:xfrm>
            <a:off x="1476986" y="1799231"/>
            <a:ext cx="4799780" cy="1052760"/>
          </a:xfrm>
          <a:prstGeom prst="roundRect">
            <a:avLst>
              <a:gd name="adj" fmla="val 10000"/>
            </a:avLst>
          </a:prstGeom>
          <a:gradFill rotWithShape="0">
            <a:gsLst>
              <a:gs pos="0">
                <a:srgbClr val="00CC99"/>
              </a:gs>
              <a:gs pos="100000">
                <a:srgbClr val="A4FFD7"/>
              </a:gs>
            </a:gsLst>
            <a:lin ang="16200000"/>
          </a:gradFill>
          <a:ln>
            <a:noFill/>
          </a:ln>
          <a:effectLst>
            <a:outerShdw dist="23040" dir="5400000" rotWithShape="0">
              <a:srgbClr val="000000">
                <a:alpha val="349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8941" tIns="118941" rIns="88151" bIns="88151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25000"/>
            </a:pPr>
            <a:r>
              <a:rPr lang="pt-BR" altLang="pt-BR" sz="2311" b="1"/>
              <a:t>Empregado</a:t>
            </a:r>
          </a:p>
        </p:txBody>
      </p:sp>
      <p:sp>
        <p:nvSpPr>
          <p:cNvPr id="57347" name="Shape 565"/>
          <p:cNvSpPr>
            <a:spLocks/>
          </p:cNvSpPr>
          <p:nvPr/>
        </p:nvSpPr>
        <p:spPr bwMode="auto">
          <a:xfrm>
            <a:off x="2339003" y="2851991"/>
            <a:ext cx="1536956" cy="420003"/>
          </a:xfrm>
          <a:custGeom>
            <a:avLst/>
            <a:gdLst>
              <a:gd name="T0" fmla="*/ 1330325 w 120000"/>
              <a:gd name="T1" fmla="*/ 0 h 120000"/>
              <a:gd name="T2" fmla="*/ 1330325 w 120000"/>
              <a:gd name="T3" fmla="*/ 181765 h 120000"/>
              <a:gd name="T4" fmla="*/ 0 w 120000"/>
              <a:gd name="T5" fmla="*/ 181765 h 120000"/>
              <a:gd name="T6" fmla="*/ 0 w 120000"/>
              <a:gd name="T7" fmla="*/ 363537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120000" y="0"/>
                </a:moveTo>
                <a:lnTo>
                  <a:pt x="120000" y="59999"/>
                </a:lnTo>
                <a:lnTo>
                  <a:pt x="0" y="59999"/>
                </a:lnTo>
                <a:lnTo>
                  <a:pt x="0" y="120000"/>
                </a:lnTo>
              </a:path>
            </a:pathLst>
          </a:custGeom>
          <a:noFill/>
          <a:ln w="9525" cap="flat" cmpd="sng">
            <a:solidFill>
              <a:srgbClr val="00A37A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pt-BR" sz="2080"/>
          </a:p>
        </p:txBody>
      </p:sp>
      <p:sp>
        <p:nvSpPr>
          <p:cNvPr id="57348" name="Shape 566"/>
          <p:cNvSpPr>
            <a:spLocks noChangeArrowheads="1"/>
          </p:cNvSpPr>
          <p:nvPr/>
        </p:nvSpPr>
        <p:spPr bwMode="auto">
          <a:xfrm>
            <a:off x="1038643" y="3271993"/>
            <a:ext cx="2600721" cy="1050927"/>
          </a:xfrm>
          <a:prstGeom prst="roundRect">
            <a:avLst>
              <a:gd name="adj" fmla="val 10000"/>
            </a:avLst>
          </a:prstGeom>
          <a:gradFill rotWithShape="0">
            <a:gsLst>
              <a:gs pos="0">
                <a:srgbClr val="00CC99"/>
              </a:gs>
              <a:gs pos="100000">
                <a:srgbClr val="A4FFD7"/>
              </a:gs>
            </a:gsLst>
            <a:lin ang="16200000"/>
          </a:gradFill>
          <a:ln>
            <a:noFill/>
          </a:ln>
          <a:effectLst>
            <a:outerShdw dist="23040" dir="5400000" rotWithShape="0">
              <a:srgbClr val="000000">
                <a:alpha val="349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8941" tIns="118941" rIns="88151" bIns="88151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25000"/>
            </a:pPr>
            <a:r>
              <a:rPr lang="pt-BR" altLang="pt-BR" sz="2311" b="1"/>
              <a:t>CPF</a:t>
            </a:r>
          </a:p>
        </p:txBody>
      </p:sp>
      <p:sp>
        <p:nvSpPr>
          <p:cNvPr id="57349" name="Shape 567"/>
          <p:cNvSpPr>
            <a:spLocks noChangeArrowheads="1"/>
          </p:cNvSpPr>
          <p:nvPr/>
        </p:nvSpPr>
        <p:spPr bwMode="auto">
          <a:xfrm>
            <a:off x="4112555" y="3271993"/>
            <a:ext cx="2602555" cy="1050927"/>
          </a:xfrm>
          <a:prstGeom prst="roundRect">
            <a:avLst>
              <a:gd name="adj" fmla="val 10000"/>
            </a:avLst>
          </a:prstGeom>
          <a:gradFill rotWithShape="0">
            <a:gsLst>
              <a:gs pos="0">
                <a:srgbClr val="00CC99"/>
              </a:gs>
              <a:gs pos="100000">
                <a:srgbClr val="A4FFD7"/>
              </a:gs>
            </a:gsLst>
            <a:lin ang="16200000"/>
          </a:gradFill>
          <a:ln>
            <a:noFill/>
          </a:ln>
          <a:effectLst>
            <a:outerShdw dist="23040" dir="5400000" rotWithShape="0">
              <a:srgbClr val="000000">
                <a:alpha val="349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8941" tIns="118941" rIns="88151" bIns="88151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25000"/>
            </a:pPr>
            <a:r>
              <a:rPr lang="pt-BR" altLang="pt-BR" sz="2311" b="1"/>
              <a:t>NIS</a:t>
            </a:r>
          </a:p>
        </p:txBody>
      </p:sp>
      <p:sp>
        <p:nvSpPr>
          <p:cNvPr id="57350" name="Shape 568"/>
          <p:cNvSpPr>
            <a:spLocks/>
          </p:cNvSpPr>
          <p:nvPr/>
        </p:nvSpPr>
        <p:spPr bwMode="auto">
          <a:xfrm>
            <a:off x="1313754" y="4324753"/>
            <a:ext cx="4100996" cy="420004"/>
          </a:xfrm>
          <a:custGeom>
            <a:avLst/>
            <a:gdLst>
              <a:gd name="T0" fmla="*/ 3549650 w 120000"/>
              <a:gd name="T1" fmla="*/ 0 h 120000"/>
              <a:gd name="T2" fmla="*/ 3549650 w 120000"/>
              <a:gd name="T3" fmla="*/ 181766 h 120000"/>
              <a:gd name="T4" fmla="*/ 0 w 120000"/>
              <a:gd name="T5" fmla="*/ 181766 h 120000"/>
              <a:gd name="T6" fmla="*/ 0 w 120000"/>
              <a:gd name="T7" fmla="*/ 363538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120000" y="0"/>
                </a:moveTo>
                <a:lnTo>
                  <a:pt x="120000" y="59999"/>
                </a:lnTo>
                <a:lnTo>
                  <a:pt x="0" y="59999"/>
                </a:lnTo>
                <a:lnTo>
                  <a:pt x="0" y="120000"/>
                </a:lnTo>
              </a:path>
            </a:pathLst>
          </a:custGeom>
          <a:noFill/>
          <a:ln w="9525" cap="flat" cmpd="sng">
            <a:solidFill>
              <a:srgbClr val="00B98A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pt-BR" sz="2080"/>
          </a:p>
        </p:txBody>
      </p:sp>
      <p:sp>
        <p:nvSpPr>
          <p:cNvPr id="57351" name="Shape 569"/>
          <p:cNvSpPr>
            <a:spLocks noChangeArrowheads="1"/>
          </p:cNvSpPr>
          <p:nvPr/>
        </p:nvSpPr>
        <p:spPr bwMode="auto">
          <a:xfrm>
            <a:off x="525100" y="4744758"/>
            <a:ext cx="1577306" cy="1050926"/>
          </a:xfrm>
          <a:prstGeom prst="roundRect">
            <a:avLst>
              <a:gd name="adj" fmla="val 10000"/>
            </a:avLst>
          </a:prstGeom>
          <a:gradFill rotWithShape="0">
            <a:gsLst>
              <a:gs pos="0">
                <a:srgbClr val="00CC99"/>
              </a:gs>
              <a:gs pos="100000">
                <a:srgbClr val="A4FFD7"/>
              </a:gs>
            </a:gsLst>
            <a:lin ang="16200000"/>
          </a:gradFill>
          <a:ln>
            <a:noFill/>
          </a:ln>
          <a:effectLst>
            <a:outerShdw dist="23040" dir="5400000" rotWithShape="0">
              <a:srgbClr val="000000">
                <a:alpha val="349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062" tIns="101062" rIns="70273" bIns="70273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25000"/>
            </a:pPr>
            <a:r>
              <a:rPr lang="pt-BR" altLang="pt-BR" sz="1848" b="1"/>
              <a:t>PIS</a:t>
            </a:r>
          </a:p>
        </p:txBody>
      </p:sp>
      <p:sp>
        <p:nvSpPr>
          <p:cNvPr id="57352" name="Shape 570"/>
          <p:cNvSpPr>
            <a:spLocks/>
          </p:cNvSpPr>
          <p:nvPr/>
        </p:nvSpPr>
        <p:spPr bwMode="auto">
          <a:xfrm>
            <a:off x="3364252" y="4324753"/>
            <a:ext cx="2050498" cy="420004"/>
          </a:xfrm>
          <a:custGeom>
            <a:avLst/>
            <a:gdLst>
              <a:gd name="T0" fmla="*/ 1774825 w 120000"/>
              <a:gd name="T1" fmla="*/ 0 h 120000"/>
              <a:gd name="T2" fmla="*/ 1774825 w 120000"/>
              <a:gd name="T3" fmla="*/ 181766 h 120000"/>
              <a:gd name="T4" fmla="*/ 0 w 120000"/>
              <a:gd name="T5" fmla="*/ 181766 h 120000"/>
              <a:gd name="T6" fmla="*/ 0 w 120000"/>
              <a:gd name="T7" fmla="*/ 363538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120000" y="0"/>
                </a:moveTo>
                <a:lnTo>
                  <a:pt x="120000" y="59999"/>
                </a:lnTo>
                <a:lnTo>
                  <a:pt x="0" y="59999"/>
                </a:lnTo>
                <a:lnTo>
                  <a:pt x="0" y="120000"/>
                </a:lnTo>
              </a:path>
            </a:pathLst>
          </a:custGeom>
          <a:noFill/>
          <a:ln w="9525" cap="flat" cmpd="sng">
            <a:solidFill>
              <a:srgbClr val="00B98A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pt-BR" sz="2080"/>
          </a:p>
        </p:txBody>
      </p:sp>
      <p:sp>
        <p:nvSpPr>
          <p:cNvPr id="57353" name="Shape 571"/>
          <p:cNvSpPr>
            <a:spLocks noChangeArrowheads="1"/>
          </p:cNvSpPr>
          <p:nvPr/>
        </p:nvSpPr>
        <p:spPr bwMode="auto">
          <a:xfrm>
            <a:off x="2575599" y="4744758"/>
            <a:ext cx="1577306" cy="1050926"/>
          </a:xfrm>
          <a:prstGeom prst="roundRect">
            <a:avLst>
              <a:gd name="adj" fmla="val 10000"/>
            </a:avLst>
          </a:prstGeom>
          <a:gradFill rotWithShape="0">
            <a:gsLst>
              <a:gs pos="0">
                <a:srgbClr val="00CC99"/>
              </a:gs>
              <a:gs pos="100000">
                <a:srgbClr val="A4FFD7"/>
              </a:gs>
            </a:gsLst>
            <a:lin ang="16200000"/>
          </a:gradFill>
          <a:ln>
            <a:noFill/>
          </a:ln>
          <a:effectLst>
            <a:outerShdw dist="23040" dir="5400000" rotWithShape="0">
              <a:srgbClr val="000000">
                <a:alpha val="349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062" tIns="101062" rIns="70273" bIns="70273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25000"/>
            </a:pPr>
            <a:r>
              <a:rPr lang="pt-BR" altLang="pt-BR" sz="1848" b="1"/>
              <a:t>PASEP</a:t>
            </a:r>
          </a:p>
        </p:txBody>
      </p:sp>
      <p:sp>
        <p:nvSpPr>
          <p:cNvPr id="57354" name="Shape 572"/>
          <p:cNvSpPr>
            <a:spLocks/>
          </p:cNvSpPr>
          <p:nvPr/>
        </p:nvSpPr>
        <p:spPr bwMode="auto">
          <a:xfrm>
            <a:off x="5361561" y="4324753"/>
            <a:ext cx="104543" cy="420004"/>
          </a:xfrm>
          <a:custGeom>
            <a:avLst/>
            <a:gdLst>
              <a:gd name="T0" fmla="*/ 45423 w 120000"/>
              <a:gd name="T1" fmla="*/ 0 h 120000"/>
              <a:gd name="T2" fmla="*/ 45423 w 120000"/>
              <a:gd name="T3" fmla="*/ 363538 h 120000"/>
              <a:gd name="T4" fmla="*/ 0 60000 65536"/>
              <a:gd name="T5" fmla="*/ 0 60000 65536"/>
              <a:gd name="T6" fmla="*/ 0 w 120000"/>
              <a:gd name="T7" fmla="*/ 0 h 120000"/>
              <a:gd name="T8" fmla="*/ 120000 w 120000"/>
              <a:gd name="T9" fmla="*/ 120000 h 1200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0000" h="120000" extrusionOk="0">
                <a:moveTo>
                  <a:pt x="60237" y="0"/>
                </a:moveTo>
                <a:lnTo>
                  <a:pt x="60237" y="120000"/>
                </a:lnTo>
              </a:path>
            </a:pathLst>
          </a:custGeom>
          <a:noFill/>
          <a:ln w="9525" cap="flat" cmpd="sng">
            <a:solidFill>
              <a:srgbClr val="00B98A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pt-BR" sz="2080"/>
          </a:p>
        </p:txBody>
      </p:sp>
      <p:sp>
        <p:nvSpPr>
          <p:cNvPr id="57355" name="Shape 573"/>
          <p:cNvSpPr>
            <a:spLocks noChangeArrowheads="1"/>
          </p:cNvSpPr>
          <p:nvPr/>
        </p:nvSpPr>
        <p:spPr bwMode="auto">
          <a:xfrm>
            <a:off x="4626097" y="4744758"/>
            <a:ext cx="1577306" cy="1050926"/>
          </a:xfrm>
          <a:prstGeom prst="roundRect">
            <a:avLst>
              <a:gd name="adj" fmla="val 10000"/>
            </a:avLst>
          </a:prstGeom>
          <a:gradFill rotWithShape="0">
            <a:gsLst>
              <a:gs pos="0">
                <a:srgbClr val="00CC99"/>
              </a:gs>
              <a:gs pos="100000">
                <a:srgbClr val="A4FFD7"/>
              </a:gs>
            </a:gsLst>
            <a:lin ang="16200000"/>
          </a:gradFill>
          <a:ln>
            <a:noFill/>
          </a:ln>
          <a:effectLst>
            <a:outerShdw dist="23040" dir="5400000" rotWithShape="0">
              <a:srgbClr val="000000">
                <a:alpha val="349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062" tIns="101062" rIns="70273" bIns="70273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25000"/>
            </a:pPr>
            <a:r>
              <a:rPr lang="pt-BR" altLang="pt-BR" sz="1848" b="1"/>
              <a:t>NIT</a:t>
            </a:r>
          </a:p>
        </p:txBody>
      </p:sp>
      <p:sp>
        <p:nvSpPr>
          <p:cNvPr id="57356" name="Shape 574"/>
          <p:cNvSpPr>
            <a:spLocks noChangeArrowheads="1"/>
          </p:cNvSpPr>
          <p:nvPr/>
        </p:nvSpPr>
        <p:spPr bwMode="auto">
          <a:xfrm>
            <a:off x="6676595" y="4744758"/>
            <a:ext cx="1577306" cy="1050926"/>
          </a:xfrm>
          <a:prstGeom prst="roundRect">
            <a:avLst>
              <a:gd name="adj" fmla="val 10000"/>
            </a:avLst>
          </a:prstGeom>
          <a:gradFill rotWithShape="0">
            <a:gsLst>
              <a:gs pos="0">
                <a:srgbClr val="00CC99"/>
              </a:gs>
              <a:gs pos="100000">
                <a:srgbClr val="A4FFD7"/>
              </a:gs>
            </a:gsLst>
            <a:lin ang="16200000"/>
          </a:gradFill>
          <a:ln>
            <a:noFill/>
          </a:ln>
          <a:effectLst>
            <a:outerShdw dist="23040" dir="5400000" rotWithShape="0">
              <a:srgbClr val="000000">
                <a:alpha val="349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062" tIns="101062" rIns="70273" bIns="70273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25000"/>
            </a:pPr>
            <a:r>
              <a:rPr lang="pt-BR" altLang="pt-BR" sz="1848" b="1"/>
              <a:t>SUS</a:t>
            </a:r>
          </a:p>
        </p:txBody>
      </p:sp>
      <p:sp>
        <p:nvSpPr>
          <p:cNvPr id="57357" name="Shape 575"/>
          <p:cNvSpPr>
            <a:spLocks noChangeArrowheads="1"/>
          </p:cNvSpPr>
          <p:nvPr/>
        </p:nvSpPr>
        <p:spPr bwMode="auto">
          <a:xfrm>
            <a:off x="8727093" y="4744758"/>
            <a:ext cx="1720364" cy="1630494"/>
          </a:xfrm>
          <a:prstGeom prst="roundRect">
            <a:avLst>
              <a:gd name="adj" fmla="val 10000"/>
            </a:avLst>
          </a:prstGeom>
          <a:gradFill rotWithShape="0">
            <a:gsLst>
              <a:gs pos="0">
                <a:srgbClr val="00CC99"/>
              </a:gs>
              <a:gs pos="100000">
                <a:srgbClr val="A4FFD7"/>
              </a:gs>
            </a:gsLst>
            <a:lin ang="16200000"/>
          </a:gradFill>
          <a:ln>
            <a:noFill/>
          </a:ln>
          <a:effectLst>
            <a:outerShdw dist="23040" dir="5400000" rotWithShape="0">
              <a:srgbClr val="000000">
                <a:alpha val="349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6457" tIns="116457" rIns="70273" bIns="70273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25000"/>
            </a:pPr>
            <a:r>
              <a:rPr lang="pt-BR" altLang="pt-BR" sz="1848" b="1"/>
              <a:t>Cad. ProgSociais Gov. Federal</a:t>
            </a:r>
          </a:p>
        </p:txBody>
      </p:sp>
    </p:spTree>
    <p:extLst>
      <p:ext uri="{BB962C8B-B14F-4D97-AF65-F5344CB8AC3E}">
        <p14:creationId xmlns:p14="http://schemas.microsoft.com/office/powerpoint/2010/main" val="3347968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97080" y="1873440"/>
            <a:ext cx="10021320" cy="4434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7120" tIns="43200" rIns="87120" bIns="432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EFD-REINF 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Escrituração Fiscal Digital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de Retenções e Outras Informações Fiscais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7470183" y="6307560"/>
            <a:ext cx="2820692" cy="9766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 </a:t>
            </a:r>
            <a:r>
              <a:rPr lang="pt-BR" sz="2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 BERKLEY" panose="02000000000000000000" pitchFamily="2" charset="0"/>
                <a:ea typeface="Microsoft YaHei"/>
              </a:rPr>
              <a:t>Eduardo Bandeira Dezembro de 2018</a:t>
            </a:r>
          </a:p>
          <a:p>
            <a:pPr algn="ctr">
              <a:lnSpc>
                <a:spcPct val="100000"/>
              </a:lnSpc>
            </a:pPr>
            <a:endParaRPr lang="pt-BR" sz="2800" b="1" strike="noStrike" spc="-1" dirty="0" smtClean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 BERKLEY" panose="02000000000000000000" pitchFamily="2" charset="0"/>
              <a:ea typeface="Microsoft YaHei"/>
            </a:endParaRPr>
          </a:p>
          <a:p>
            <a:pPr algn="ctr">
              <a:lnSpc>
                <a:spcPct val="100000"/>
              </a:lnSpc>
            </a:pPr>
            <a:endParaRPr lang="pt-BR" sz="28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 BERKLEY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CustomShape 1"/>
          <p:cNvSpPr/>
          <p:nvPr/>
        </p:nvSpPr>
        <p:spPr>
          <a:xfrm>
            <a:off x="1395303" y="1708949"/>
            <a:ext cx="8371486" cy="23307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406" tIns="41203" rIns="82406" bIns="41203" anchor="b"/>
          <a:lstStyle/>
          <a:p>
            <a:pPr algn="ctr">
              <a:lnSpc>
                <a:spcPct val="100000"/>
              </a:lnSpc>
            </a:pPr>
            <a:r>
              <a:rPr lang="pt-BR" sz="5494" b="1" spc="-1">
                <a:solidFill>
                  <a:srgbClr val="2F559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Obrigado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7" name="CustomShape 2"/>
          <p:cNvSpPr/>
          <p:nvPr/>
        </p:nvSpPr>
        <p:spPr>
          <a:xfrm>
            <a:off x="1395303" y="4130704"/>
            <a:ext cx="8371486" cy="16161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317" y="-1"/>
            <a:ext cx="11399447" cy="792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746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4" name="Picture 2"/>
          <p:cNvPicPr/>
          <p:nvPr/>
        </p:nvPicPr>
        <p:blipFill>
          <a:blip r:embed="rId3"/>
          <a:stretch/>
        </p:blipFill>
        <p:spPr>
          <a:xfrm>
            <a:off x="875520" y="1069200"/>
            <a:ext cx="9457560" cy="66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496440" y="1280160"/>
            <a:ext cx="9519480" cy="64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6" name="Imagem 2"/>
          <p:cNvPicPr/>
          <p:nvPr/>
        </p:nvPicPr>
        <p:blipFill>
          <a:blip r:embed="rId2"/>
          <a:stretch/>
        </p:blipFill>
        <p:spPr>
          <a:xfrm>
            <a:off x="0" y="1116360"/>
            <a:ext cx="11162880" cy="6694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496440" y="1280160"/>
            <a:ext cx="9519480" cy="64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8" name="Imagem 1"/>
          <p:cNvPicPr/>
          <p:nvPr/>
        </p:nvPicPr>
        <p:blipFill>
          <a:blip r:embed="rId2"/>
          <a:stretch/>
        </p:blipFill>
        <p:spPr>
          <a:xfrm>
            <a:off x="0" y="976680"/>
            <a:ext cx="11162880" cy="6835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70" name="Picture 2"/>
          <p:cNvPicPr/>
          <p:nvPr/>
        </p:nvPicPr>
        <p:blipFill>
          <a:blip r:embed="rId3"/>
          <a:stretch/>
        </p:blipFill>
        <p:spPr>
          <a:xfrm>
            <a:off x="135747" y="1091159"/>
            <a:ext cx="10563480" cy="667441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72" name="Picture 2"/>
          <p:cNvPicPr/>
          <p:nvPr/>
        </p:nvPicPr>
        <p:blipFill>
          <a:blip r:embed="rId2"/>
          <a:stretch/>
        </p:blipFill>
        <p:spPr>
          <a:xfrm>
            <a:off x="299520" y="1164600"/>
            <a:ext cx="10563480" cy="604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74" name="Picture 2"/>
          <p:cNvPicPr/>
          <p:nvPr/>
        </p:nvPicPr>
        <p:blipFill>
          <a:blip r:embed="rId3"/>
          <a:stretch/>
        </p:blipFill>
        <p:spPr>
          <a:xfrm>
            <a:off x="299520" y="1195740"/>
            <a:ext cx="10563480" cy="5877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496440" y="1280160"/>
            <a:ext cx="9519480" cy="64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496440" y="1569493"/>
            <a:ext cx="10198800" cy="56845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Verdana-Bold"/>
                <a:ea typeface="DejaVu Sans"/>
              </a:rPr>
              <a:t>Pontos de atenção: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3600" b="0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Wingdings-Regular"/>
                <a:ea typeface="DejaVu Sans"/>
              </a:rPr>
              <a:t>	</a:t>
            </a:r>
            <a:endParaRPr lang="pt-BR" sz="3600" b="0" strike="noStrike" spc="-1" dirty="0" smtClean="0">
              <a:solidFill>
                <a:srgbClr val="000081"/>
              </a:solidFill>
              <a:uFill>
                <a:solidFill>
                  <a:srgbClr val="FFFFFF"/>
                </a:solidFill>
              </a:uFill>
              <a:latin typeface="Wingdings-Regular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pt-BR" sz="3600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Wingdings-Regular"/>
                <a:ea typeface="DejaVu Sans"/>
              </a:rPr>
              <a:t>	</a:t>
            </a:r>
            <a:r>
              <a:rPr lang="pt-BR" sz="3600" b="1" strike="noStrike" spc="-1" dirty="0" smtClean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Verdana-Bold"/>
                <a:ea typeface="DejaVu Sans"/>
              </a:rPr>
              <a:t>Conscientização </a:t>
            </a:r>
            <a:r>
              <a:rPr lang="pt-BR" sz="3600" b="1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Verdana-Bold"/>
                <a:ea typeface="DejaVu Sans"/>
              </a:rPr>
              <a:t>da alta gestão da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Verdana-Bold"/>
                <a:ea typeface="DejaVu Sans"/>
              </a:rPr>
              <a:t>empresa/órgão;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3600" b="0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Wingdings-Regular"/>
                <a:ea typeface="DejaVu Sans"/>
              </a:rPr>
              <a:t>	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Wingdings-Regular"/>
                <a:ea typeface="DejaVu Sans"/>
              </a:rPr>
              <a:t>	</a:t>
            </a:r>
            <a:r>
              <a:rPr lang="pt-BR" sz="3600" b="1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Verdana-Bold"/>
                <a:ea typeface="DejaVu Sans"/>
              </a:rPr>
              <a:t>As informações são originadas em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Verdana-Bold"/>
                <a:ea typeface="DejaVu Sans"/>
              </a:rPr>
              <a:t>diversos setores da empresa/órgão;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3600" b="0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Wingdings-Regular"/>
                <a:ea typeface="DejaVu Sans"/>
              </a:rPr>
              <a:t>	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Wingdings-Regular"/>
                <a:ea typeface="DejaVu Sans"/>
              </a:rPr>
              <a:t>	</a:t>
            </a:r>
            <a:r>
              <a:rPr lang="pt-BR" sz="3600" b="1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Verdana-Bold"/>
                <a:ea typeface="DejaVu Sans"/>
              </a:rPr>
              <a:t>Necessidade de integração entre os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81"/>
                </a:solidFill>
                <a:uFill>
                  <a:solidFill>
                    <a:srgbClr val="FFFFFF"/>
                  </a:solidFill>
                </a:uFill>
                <a:latin typeface="Verdana-Bold"/>
                <a:ea typeface="DejaVu Sans"/>
              </a:rPr>
              <a:t>diversos setores;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4" descr="http://www.usahainvestasi.com/wp-content/uploads/2014/04/Bisnis-Online-Leg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010" y="4869475"/>
            <a:ext cx="1509445" cy="113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1043"/>
          <p:cNvSpPr>
            <a:spLocks noChangeArrowheads="1"/>
          </p:cNvSpPr>
          <p:nvPr/>
        </p:nvSpPr>
        <p:spPr bwMode="auto">
          <a:xfrm>
            <a:off x="7556952" y="1199486"/>
            <a:ext cx="3171118" cy="5384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Times New Roman" panose="02020603050405020304" pitchFamily="18" charset="0"/>
              <a:buNone/>
              <a:defRPr/>
            </a:pPr>
            <a:endParaRPr lang="pt-BR" altLang="pt-BR" sz="2080" b="1" i="1" u="sng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6" descr="https://www.file2cart.com/images/support1/xm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746" y="2160542"/>
            <a:ext cx="951887" cy="102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8" descr="img_2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25" y="5052883"/>
            <a:ext cx="884025" cy="105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043"/>
          <p:cNvSpPr>
            <a:spLocks noChangeArrowheads="1"/>
          </p:cNvSpPr>
          <p:nvPr/>
        </p:nvSpPr>
        <p:spPr bwMode="auto">
          <a:xfrm>
            <a:off x="7663329" y="1929449"/>
            <a:ext cx="2995047" cy="293635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Times New Roman" panose="02020603050405020304" pitchFamily="18" charset="0"/>
              <a:buNone/>
              <a:defRPr/>
            </a:pPr>
            <a:endParaRPr lang="pt-BR" altLang="pt-BR" sz="2080" b="1" i="1" u="sng">
              <a:solidFill>
                <a:srgbClr val="002774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7817391" y="2222902"/>
            <a:ext cx="590573" cy="533717"/>
            <a:chOff x="3552" y="1104"/>
            <a:chExt cx="399" cy="340"/>
          </a:xfrm>
        </p:grpSpPr>
        <p:pic>
          <p:nvPicPr>
            <p:cNvPr id="89141" name="Picture 1081" descr="cd_versao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1104"/>
              <a:ext cx="135" cy="1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142" name="Picture 1081" descr="cd_versao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1152"/>
              <a:ext cx="135" cy="1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143" name="Picture 1081" descr="cd_versao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" y="1208"/>
              <a:ext cx="135" cy="1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144" name="Picture 1081" descr="cd_versao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1268"/>
              <a:ext cx="135" cy="11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145" name="Picture 1081" descr="cd_versao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6" y="1328"/>
              <a:ext cx="135" cy="11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accent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Picture 37" descr="img_2_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237" y="3605796"/>
            <a:ext cx="616250" cy="906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118"/>
          <p:cNvSpPr txBox="1">
            <a:spLocks noChangeArrowheads="1"/>
          </p:cNvSpPr>
          <p:nvPr/>
        </p:nvSpPr>
        <p:spPr bwMode="auto">
          <a:xfrm>
            <a:off x="7683503" y="4405453"/>
            <a:ext cx="995904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RET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14" name="Picture 41" descr="img_2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920" y="5806688"/>
            <a:ext cx="442012" cy="52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118"/>
          <p:cNvSpPr txBox="1">
            <a:spLocks noChangeArrowheads="1"/>
          </p:cNvSpPr>
          <p:nvPr/>
        </p:nvSpPr>
        <p:spPr bwMode="auto">
          <a:xfrm>
            <a:off x="9594611" y="6197347"/>
            <a:ext cx="1140796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eSocialBx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16" name="Picture 49" descr="img_2_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8800" y="2257749"/>
            <a:ext cx="359479" cy="52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118"/>
          <p:cNvSpPr txBox="1">
            <a:spLocks noChangeArrowheads="1"/>
          </p:cNvSpPr>
          <p:nvPr/>
        </p:nvSpPr>
        <p:spPr bwMode="auto">
          <a:xfrm>
            <a:off x="9097576" y="2334781"/>
            <a:ext cx="995903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Folha de</a:t>
            </a:r>
          </a:p>
          <a:p>
            <a:pPr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Pagamento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18" name="Picture 53" descr="img_2_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218" y="4033136"/>
            <a:ext cx="410833" cy="603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118"/>
          <p:cNvSpPr txBox="1">
            <a:spLocks noChangeArrowheads="1"/>
          </p:cNvSpPr>
          <p:nvPr/>
        </p:nvSpPr>
        <p:spPr bwMode="auto">
          <a:xfrm>
            <a:off x="8947182" y="4106499"/>
            <a:ext cx="997738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Cadastro/Tabelas</a:t>
            </a:r>
          </a:p>
          <a:p>
            <a:pPr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Do Empregador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20" name="Picture 58" descr="img_2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4615" y="4975851"/>
            <a:ext cx="443847" cy="52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1118"/>
          <p:cNvSpPr txBox="1">
            <a:spLocks noChangeArrowheads="1"/>
          </p:cNvSpPr>
          <p:nvPr/>
        </p:nvSpPr>
        <p:spPr bwMode="auto">
          <a:xfrm>
            <a:off x="9919243" y="5384851"/>
            <a:ext cx="568564" cy="401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Verdana" panose="020B0604030504040204" pitchFamily="34" charset="0"/>
              </a:rPr>
              <a:t>WS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22" name="Line 64"/>
          <p:cNvSpPr>
            <a:spLocks noChangeShapeType="1"/>
          </p:cNvSpPr>
          <p:nvPr/>
        </p:nvSpPr>
        <p:spPr bwMode="auto">
          <a:xfrm flipH="1">
            <a:off x="8598708" y="5513235"/>
            <a:ext cx="331967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23" name="Line 65"/>
          <p:cNvSpPr>
            <a:spLocks noChangeShapeType="1"/>
          </p:cNvSpPr>
          <p:nvPr/>
        </p:nvSpPr>
        <p:spPr bwMode="auto">
          <a:xfrm>
            <a:off x="9336006" y="4909825"/>
            <a:ext cx="0" cy="1206823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24" name="Line 68"/>
          <p:cNvSpPr>
            <a:spLocks noChangeShapeType="1"/>
          </p:cNvSpPr>
          <p:nvPr/>
        </p:nvSpPr>
        <p:spPr bwMode="auto">
          <a:xfrm flipV="1">
            <a:off x="9658804" y="5278473"/>
            <a:ext cx="355811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25" name="Text Box 1118"/>
          <p:cNvSpPr txBox="1">
            <a:spLocks noChangeArrowheads="1"/>
          </p:cNvSpPr>
          <p:nvPr/>
        </p:nvSpPr>
        <p:spPr bwMode="auto">
          <a:xfrm>
            <a:off x="8068659" y="2375130"/>
            <a:ext cx="995904" cy="22559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Original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pic>
        <p:nvPicPr>
          <p:cNvPr id="26" name="Picture 98" descr="img_2_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177" y="3059240"/>
            <a:ext cx="410833" cy="6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1118"/>
          <p:cNvSpPr txBox="1">
            <a:spLocks noChangeArrowheads="1"/>
          </p:cNvSpPr>
          <p:nvPr/>
        </p:nvSpPr>
        <p:spPr bwMode="auto">
          <a:xfrm>
            <a:off x="8849976" y="3554441"/>
            <a:ext cx="568564" cy="39982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CPF/NIS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sp>
        <p:nvSpPr>
          <p:cNvPr id="28" name="Rectangle 132"/>
          <p:cNvSpPr>
            <a:spLocks noChangeArrowheads="1"/>
          </p:cNvSpPr>
          <p:nvPr/>
        </p:nvSpPr>
        <p:spPr bwMode="auto">
          <a:xfrm>
            <a:off x="7602803" y="1313199"/>
            <a:ext cx="3081249" cy="61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pt-BR" altLang="pt-BR" sz="1848" b="1" dirty="0">
                <a:solidFill>
                  <a:schemeClr val="accent2">
                    <a:lumMod val="75000"/>
                  </a:schemeClr>
                </a:solidFill>
              </a:rPr>
              <a:t>Ambiente Nacional </a:t>
            </a:r>
          </a:p>
          <a:p>
            <a:pPr algn="ctr" eaLnBrk="1" hangingPunct="1">
              <a:defRPr/>
            </a:pPr>
            <a:r>
              <a:rPr lang="pt-BR" altLang="pt-BR" sz="1848" b="1" dirty="0" err="1">
                <a:solidFill>
                  <a:schemeClr val="accent2">
                    <a:lumMod val="75000"/>
                  </a:schemeClr>
                </a:solidFill>
              </a:rPr>
              <a:t>eSocial</a:t>
            </a:r>
            <a:endParaRPr lang="en-US" altLang="pt-BR" sz="1848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Text Box 1118"/>
          <p:cNvSpPr txBox="1">
            <a:spLocks noChangeArrowheads="1"/>
          </p:cNvSpPr>
          <p:nvPr/>
        </p:nvSpPr>
        <p:spPr bwMode="auto">
          <a:xfrm>
            <a:off x="7927436" y="5997432"/>
            <a:ext cx="568564" cy="401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578"/>
              </a:spcBef>
              <a:spcAft>
                <a:spcPts val="578"/>
              </a:spcAft>
              <a:defRPr/>
            </a:pPr>
            <a:r>
              <a:rPr lang="pt-BR" altLang="pt-BR" sz="1271" b="1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rPr>
              <a:t>WS</a:t>
            </a:r>
            <a:endParaRPr lang="en-US" altLang="pt-BR" sz="1271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</a:endParaRPr>
          </a:p>
        </p:txBody>
      </p:sp>
      <p:sp>
        <p:nvSpPr>
          <p:cNvPr id="30" name="Line 63"/>
          <p:cNvSpPr>
            <a:spLocks noChangeShapeType="1"/>
          </p:cNvSpPr>
          <p:nvPr/>
        </p:nvSpPr>
        <p:spPr bwMode="auto">
          <a:xfrm>
            <a:off x="8930675" y="4909825"/>
            <a:ext cx="0" cy="603411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31" name="Line 66"/>
          <p:cNvSpPr>
            <a:spLocks noChangeShapeType="1"/>
          </p:cNvSpPr>
          <p:nvPr/>
        </p:nvSpPr>
        <p:spPr bwMode="auto">
          <a:xfrm>
            <a:off x="9315831" y="6122149"/>
            <a:ext cx="630922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sp>
        <p:nvSpPr>
          <p:cNvPr id="32" name="Line 67"/>
          <p:cNvSpPr>
            <a:spLocks noChangeShapeType="1"/>
          </p:cNvSpPr>
          <p:nvPr/>
        </p:nvSpPr>
        <p:spPr bwMode="auto">
          <a:xfrm>
            <a:off x="9667973" y="4900654"/>
            <a:ext cx="0" cy="37782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lIns="87511" tIns="43756" rIns="87511" bIns="43756"/>
          <a:lstStyle/>
          <a:p>
            <a:pPr>
              <a:defRPr/>
            </a:pPr>
            <a:endParaRPr lang="pt-BR" sz="2080"/>
          </a:p>
        </p:txBody>
      </p:sp>
      <p:cxnSp>
        <p:nvCxnSpPr>
          <p:cNvPr id="33" name="Conector de seta reta 32"/>
          <p:cNvCxnSpPr>
            <a:cxnSpLocks noChangeShapeType="1"/>
            <a:stCxn id="34" idx="3"/>
            <a:endCxn id="3" idx="1"/>
          </p:cNvCxnSpPr>
          <p:nvPr/>
        </p:nvCxnSpPr>
        <p:spPr bwMode="auto">
          <a:xfrm>
            <a:off x="2133585" y="2666748"/>
            <a:ext cx="396161" cy="7336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Retângulo de cantos arredondados 33"/>
          <p:cNvSpPr/>
          <p:nvPr/>
        </p:nvSpPr>
        <p:spPr bwMode="auto">
          <a:xfrm>
            <a:off x="1708079" y="1199486"/>
            <a:ext cx="425506" cy="293635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VA</a:t>
            </a:r>
          </a:p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L</a:t>
            </a:r>
          </a:p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IDAÇÃO</a:t>
            </a:r>
            <a:r>
              <a:rPr lang="pt-BR" sz="1848" b="1" dirty="0">
                <a:solidFill>
                  <a:schemeClr val="accent2">
                    <a:lumMod val="60000"/>
                    <a:lumOff val="40000"/>
                  </a:schemeClr>
                </a:solidFill>
                <a:cs typeface="Lucida Sans Unicode" pitchFamily="34" charset="0"/>
              </a:rPr>
              <a:t>1</a:t>
            </a:r>
          </a:p>
        </p:txBody>
      </p:sp>
      <p:sp>
        <p:nvSpPr>
          <p:cNvPr id="35" name="Retângulo de cantos arredondados 34"/>
          <p:cNvSpPr/>
          <p:nvPr/>
        </p:nvSpPr>
        <p:spPr bwMode="auto">
          <a:xfrm>
            <a:off x="3941985" y="1206822"/>
            <a:ext cx="425506" cy="293635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VAL</a:t>
            </a:r>
          </a:p>
          <a:p>
            <a:pPr algn="ctr" defTabSz="519034">
              <a:buClr>
                <a:srgbClr val="000000"/>
              </a:buClr>
              <a:buSzPct val="100000"/>
              <a:defRPr/>
            </a:pPr>
            <a:r>
              <a:rPr lang="pt-BR" sz="1848" b="1" dirty="0">
                <a:cs typeface="Lucida Sans Unicode" pitchFamily="34" charset="0"/>
              </a:rPr>
              <a:t>IDAÇÃO</a:t>
            </a:r>
            <a:r>
              <a:rPr lang="pt-BR" sz="1848" b="1" dirty="0">
                <a:solidFill>
                  <a:schemeClr val="accent2">
                    <a:lumMod val="60000"/>
                    <a:lumOff val="40000"/>
                  </a:schemeClr>
                </a:solidFill>
                <a:cs typeface="Lucida Sans Unicode" pitchFamily="34" charset="0"/>
              </a:rPr>
              <a:t>2</a:t>
            </a:r>
          </a:p>
        </p:txBody>
      </p:sp>
      <p:sp>
        <p:nvSpPr>
          <p:cNvPr id="36" name="Losango 35"/>
          <p:cNvSpPr/>
          <p:nvPr/>
        </p:nvSpPr>
        <p:spPr bwMode="auto">
          <a:xfrm>
            <a:off x="5128634" y="2217399"/>
            <a:ext cx="869352" cy="915204"/>
          </a:xfrm>
          <a:prstGeom prst="diamon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519034">
              <a:buClr>
                <a:srgbClr val="000000"/>
              </a:buClr>
              <a:buSzPct val="100000"/>
              <a:defRPr/>
            </a:pPr>
            <a:endParaRPr lang="pt-BR" sz="2773" dirty="0">
              <a:cs typeface="Lucida Sans Unicode" pitchFamily="34" charset="0"/>
            </a:endParaRPr>
          </a:p>
        </p:txBody>
      </p:sp>
      <p:sp>
        <p:nvSpPr>
          <p:cNvPr id="37" name="CaixaDeTexto 36"/>
          <p:cNvSpPr txBox="1">
            <a:spLocks noChangeArrowheads="1"/>
          </p:cNvSpPr>
          <p:nvPr/>
        </p:nvSpPr>
        <p:spPr bwMode="auto">
          <a:xfrm>
            <a:off x="5251517" y="2488843"/>
            <a:ext cx="656600" cy="412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2080" b="1">
                <a:solidFill>
                  <a:schemeClr val="bg1"/>
                </a:solidFill>
              </a:rPr>
              <a:t>Ok?</a:t>
            </a:r>
          </a:p>
        </p:txBody>
      </p:sp>
      <p:cxnSp>
        <p:nvCxnSpPr>
          <p:cNvPr id="41" name="Conector de seta reta 40"/>
          <p:cNvCxnSpPr>
            <a:stCxn id="35" idx="3"/>
            <a:endCxn id="36" idx="1"/>
          </p:cNvCxnSpPr>
          <p:nvPr/>
        </p:nvCxnSpPr>
        <p:spPr bwMode="auto">
          <a:xfrm>
            <a:off x="4367491" y="2674084"/>
            <a:ext cx="761143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Conector de seta reta 41"/>
          <p:cNvCxnSpPr/>
          <p:nvPr/>
        </p:nvCxnSpPr>
        <p:spPr bwMode="auto">
          <a:xfrm>
            <a:off x="6014492" y="2688757"/>
            <a:ext cx="1542459" cy="1283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" name="CaixaDeTexto 42"/>
          <p:cNvSpPr txBox="1"/>
          <p:nvPr/>
        </p:nvSpPr>
        <p:spPr>
          <a:xfrm>
            <a:off x="5620166" y="3321514"/>
            <a:ext cx="679994" cy="4479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não</a:t>
            </a:r>
          </a:p>
        </p:txBody>
      </p:sp>
      <p:sp>
        <p:nvSpPr>
          <p:cNvPr id="44" name="CaixaDeTexto 43"/>
          <p:cNvSpPr txBox="1"/>
          <p:nvPr/>
        </p:nvSpPr>
        <p:spPr>
          <a:xfrm>
            <a:off x="6810481" y="2248579"/>
            <a:ext cx="644728" cy="4479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sim</a:t>
            </a:r>
          </a:p>
        </p:txBody>
      </p:sp>
      <p:sp>
        <p:nvSpPr>
          <p:cNvPr id="45" name="CaixaDeTexto 44"/>
          <p:cNvSpPr txBox="1"/>
          <p:nvPr/>
        </p:nvSpPr>
        <p:spPr>
          <a:xfrm>
            <a:off x="1880483" y="4528337"/>
            <a:ext cx="2818977" cy="80355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311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msg</a:t>
            </a: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erro no sistema</a:t>
            </a:r>
          </a:p>
        </p:txBody>
      </p:sp>
      <p:cxnSp>
        <p:nvCxnSpPr>
          <p:cNvPr id="46" name="Conector reto 45"/>
          <p:cNvCxnSpPr/>
          <p:nvPr/>
        </p:nvCxnSpPr>
        <p:spPr bwMode="auto">
          <a:xfrm>
            <a:off x="6784804" y="2701596"/>
            <a:ext cx="0" cy="32298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7" name="Conector reto 46"/>
          <p:cNvCxnSpPr/>
          <p:nvPr/>
        </p:nvCxnSpPr>
        <p:spPr bwMode="auto">
          <a:xfrm flipH="1" flipV="1">
            <a:off x="627809" y="5903894"/>
            <a:ext cx="6171668" cy="2751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8" name="Conector de seta reta 47"/>
          <p:cNvCxnSpPr/>
          <p:nvPr/>
        </p:nvCxnSpPr>
        <p:spPr bwMode="auto">
          <a:xfrm flipV="1">
            <a:off x="647984" y="3739683"/>
            <a:ext cx="11004" cy="216421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9" name="CaixaDeTexto 48"/>
          <p:cNvSpPr txBox="1"/>
          <p:nvPr/>
        </p:nvSpPr>
        <p:spPr>
          <a:xfrm>
            <a:off x="1887819" y="5905728"/>
            <a:ext cx="3673657" cy="44794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31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Protocolo de recebimento</a:t>
            </a:r>
          </a:p>
        </p:txBody>
      </p:sp>
      <p:pic>
        <p:nvPicPr>
          <p:cNvPr id="50" name="Picture 8" descr="http://www.catolicaorione.edu.br/portal/wp-content/uploads/2012/06/5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865" y="1144464"/>
            <a:ext cx="1753378" cy="11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AutoShape 1043"/>
          <p:cNvSpPr>
            <a:spLocks noChangeArrowheads="1"/>
          </p:cNvSpPr>
          <p:nvPr/>
        </p:nvSpPr>
        <p:spPr bwMode="auto">
          <a:xfrm>
            <a:off x="365535" y="1441584"/>
            <a:ext cx="1283854" cy="22980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Times New Roman" panose="02020603050405020304" pitchFamily="18" charset="0"/>
              <a:buNone/>
              <a:defRPr/>
            </a:pPr>
            <a:endParaRPr lang="pt-BR" altLang="pt-BR" sz="2080" b="1" i="1" u="sng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2" name="Text Box 1028"/>
          <p:cNvSpPr txBox="1">
            <a:spLocks noChangeArrowheads="1"/>
          </p:cNvSpPr>
          <p:nvPr/>
        </p:nvSpPr>
        <p:spPr bwMode="auto">
          <a:xfrm>
            <a:off x="581957" y="1729536"/>
            <a:ext cx="854680" cy="30262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884430184" tIns="442224505" rIns="884430184" bIns="442224505" anchor="ctr"/>
          <a:lstStyle>
            <a:lvl1pPr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912813"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848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Aplicativo</a:t>
            </a:r>
          </a:p>
          <a:p>
            <a:pPr algn="ctr" eaLnBrk="1" hangingPunct="1">
              <a:buFont typeface="Times New Roman" panose="02020603050405020304" pitchFamily="18" charset="0"/>
              <a:buNone/>
              <a:defRPr/>
            </a:pPr>
            <a:r>
              <a:rPr lang="pt-BR" altLang="pt-BR" sz="1848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Web</a:t>
            </a:r>
            <a:endParaRPr lang="en-US" altLang="pt-BR" sz="1848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3" name="Picture 107" descr="desktop-hp-all-in-one-200-5110br-lacrado-na-caixa_MLB-O-3070845338_0820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97" y="2204560"/>
            <a:ext cx="1155468" cy="136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2" descr="http://blognasajon.com.br/wp-content/uploads/2013/11/eSocial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38" y="2507184"/>
            <a:ext cx="504372" cy="50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Conector de seta reta 54"/>
          <p:cNvCxnSpPr>
            <a:cxnSpLocks noChangeShapeType="1"/>
            <a:stCxn id="3" idx="3"/>
            <a:endCxn id="35" idx="1"/>
          </p:cNvCxnSpPr>
          <p:nvPr/>
        </p:nvCxnSpPr>
        <p:spPr bwMode="auto">
          <a:xfrm flipV="1">
            <a:off x="3481632" y="2674084"/>
            <a:ext cx="460353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56" name="Picture 8" descr="http://www.catolicaorione.edu.br/portal/wp-content/uploads/2012/06/5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128" y="1159137"/>
            <a:ext cx="1753378" cy="11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6" descr="http://thumbs.dreamstime.com/t/%C3%ADcone-da-caixa-de-verifica%C3%A7%C3%A3o-62723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82" y="6212020"/>
            <a:ext cx="1082105" cy="96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CaixaDeTexto 58"/>
          <p:cNvSpPr txBox="1">
            <a:spLocks noChangeArrowheads="1"/>
          </p:cNvSpPr>
          <p:nvPr/>
        </p:nvSpPr>
        <p:spPr bwMode="auto">
          <a:xfrm>
            <a:off x="1587031" y="6613681"/>
            <a:ext cx="5197774" cy="51905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defTabSz="792305">
              <a:spcBef>
                <a:spcPts val="866"/>
              </a:spcBef>
              <a:defRPr/>
            </a:pPr>
            <a:r>
              <a:rPr lang="pt-BR" altLang="pt-BR" sz="2773" dirty="0">
                <a:solidFill>
                  <a:schemeClr val="accent2">
                    <a:lumMod val="75000"/>
                  </a:schemeClr>
                </a:solidFill>
              </a:rPr>
              <a:t>Cumprimento da obrigação ! </a:t>
            </a:r>
          </a:p>
        </p:txBody>
      </p:sp>
      <p:cxnSp>
        <p:nvCxnSpPr>
          <p:cNvPr id="92" name="Conector angulado 91"/>
          <p:cNvCxnSpPr>
            <a:stCxn id="36" idx="2"/>
            <a:endCxn id="51" idx="2"/>
          </p:cNvCxnSpPr>
          <p:nvPr/>
        </p:nvCxnSpPr>
        <p:spPr>
          <a:xfrm rot="5400000">
            <a:off x="2981846" y="1158220"/>
            <a:ext cx="607080" cy="4555847"/>
          </a:xfrm>
          <a:prstGeom prst="bentConnector3">
            <a:avLst>
              <a:gd name="adj1" fmla="val 235348"/>
            </a:avLst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648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3" grpId="0"/>
      <p:bldP spid="15" grpId="0"/>
      <p:bldP spid="17" grpId="0"/>
      <p:bldP spid="19" grpId="0"/>
      <p:bldP spid="21" grpId="0"/>
      <p:bldP spid="25" grpId="0"/>
      <p:bldP spid="27" grpId="0"/>
      <p:bldP spid="28" grpId="0"/>
      <p:bldP spid="29" grpId="0"/>
      <p:bldP spid="34" grpId="0" animBg="1"/>
      <p:bldP spid="35" grpId="0" animBg="1"/>
      <p:bldP spid="36" grpId="0" animBg="1"/>
      <p:bldP spid="37" grpId="0"/>
      <p:bldP spid="43" grpId="0"/>
      <p:bldP spid="44" grpId="0"/>
      <p:bldP spid="45" grpId="0"/>
      <p:bldP spid="49" grpId="0"/>
      <p:bldP spid="51" grpId="0" animBg="1"/>
      <p:bldP spid="52" grpId="0"/>
      <p:bldP spid="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496017" y="697752"/>
            <a:ext cx="9489247" cy="976532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Retângulo 1"/>
          <p:cNvSpPr/>
          <p:nvPr/>
        </p:nvSpPr>
        <p:spPr>
          <a:xfrm>
            <a:off x="790527" y="1550282"/>
            <a:ext cx="990482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dirty="0">
                <a:solidFill>
                  <a:srgbClr val="000081"/>
                </a:solidFill>
                <a:latin typeface="Verdana-Bold"/>
              </a:rPr>
              <a:t>Prestação das informações:</a:t>
            </a:r>
          </a:p>
          <a:p>
            <a:pPr algn="just"/>
            <a:r>
              <a:rPr lang="pt-BR" sz="3200" dirty="0">
                <a:solidFill>
                  <a:srgbClr val="000081"/>
                </a:solidFill>
                <a:latin typeface="Wingdings-Regular"/>
              </a:rPr>
              <a:t>	 </a:t>
            </a:r>
            <a:r>
              <a:rPr lang="pt-BR" sz="3200" b="1" dirty="0">
                <a:solidFill>
                  <a:srgbClr val="000081"/>
                </a:solidFill>
                <a:latin typeface="Verdana-Bold"/>
              </a:rPr>
              <a:t>Retirado do eSocial – matérias sob sigilo </a:t>
            </a:r>
            <a:r>
              <a:rPr lang="pt-BR" sz="3200" b="1" dirty="0" smtClean="0">
                <a:solidFill>
                  <a:srgbClr val="000081"/>
                </a:solidFill>
                <a:latin typeface="Verdana-Bold"/>
              </a:rPr>
              <a:t>fiscal (</a:t>
            </a:r>
            <a:r>
              <a:rPr lang="pt-BR" sz="3200" b="1" dirty="0">
                <a:solidFill>
                  <a:srgbClr val="000081"/>
                </a:solidFill>
                <a:latin typeface="Verdana-Bold"/>
              </a:rPr>
              <a:t>art. 198 do CTN) e prazo até o dia 15 do </a:t>
            </a:r>
            <a:r>
              <a:rPr lang="pt-BR" sz="3200" b="1" dirty="0" smtClean="0">
                <a:solidFill>
                  <a:srgbClr val="000081"/>
                </a:solidFill>
                <a:latin typeface="Verdana-Bold"/>
              </a:rPr>
              <a:t>mês Subsequente</a:t>
            </a:r>
            <a:r>
              <a:rPr lang="pt-BR" sz="3200" b="1" dirty="0">
                <a:solidFill>
                  <a:srgbClr val="000081"/>
                </a:solidFill>
                <a:latin typeface="Verdana-Bold"/>
              </a:rPr>
              <a:t>;</a:t>
            </a:r>
          </a:p>
          <a:p>
            <a:pPr algn="just"/>
            <a:r>
              <a:rPr lang="pt-BR" sz="3200" dirty="0">
                <a:solidFill>
                  <a:srgbClr val="000081"/>
                </a:solidFill>
                <a:latin typeface="Wingdings-Regular"/>
              </a:rPr>
              <a:t>	</a:t>
            </a:r>
            <a:r>
              <a:rPr lang="pt-BR" sz="3200" b="1" dirty="0">
                <a:solidFill>
                  <a:srgbClr val="000081"/>
                </a:solidFill>
                <a:latin typeface="Verdana-Bold"/>
              </a:rPr>
              <a:t>Através de Eventos – mesma metodologia</a:t>
            </a:r>
          </a:p>
          <a:p>
            <a:pPr algn="just"/>
            <a:r>
              <a:rPr lang="pt-BR" sz="3200" b="1" dirty="0">
                <a:solidFill>
                  <a:srgbClr val="000081"/>
                </a:solidFill>
                <a:latin typeface="Verdana-Bold"/>
              </a:rPr>
              <a:t>adotada no eSocial;</a:t>
            </a:r>
          </a:p>
          <a:p>
            <a:pPr algn="just"/>
            <a:r>
              <a:rPr lang="pt-BR" sz="3200" dirty="0">
                <a:solidFill>
                  <a:srgbClr val="000081"/>
                </a:solidFill>
                <a:latin typeface="Wingdings-Regular"/>
              </a:rPr>
              <a:t>	</a:t>
            </a:r>
            <a:r>
              <a:rPr lang="pt-BR" sz="3200" b="1" dirty="0">
                <a:solidFill>
                  <a:srgbClr val="000081"/>
                </a:solidFill>
                <a:latin typeface="Verdana-Bold"/>
              </a:rPr>
              <a:t>Conceito de Evento - Fato jurídico previsto na legislação previdenciária de custeio e do IRPF;</a:t>
            </a:r>
          </a:p>
          <a:p>
            <a:pPr algn="just"/>
            <a:r>
              <a:rPr lang="pt-BR" sz="3200" dirty="0">
                <a:solidFill>
                  <a:srgbClr val="000081"/>
                </a:solidFill>
                <a:latin typeface="Wingdings-Regular"/>
              </a:rPr>
              <a:t>	</a:t>
            </a:r>
            <a:r>
              <a:rPr lang="pt-BR" sz="3200" b="1" dirty="0">
                <a:solidFill>
                  <a:srgbClr val="000081"/>
                </a:solidFill>
                <a:latin typeface="Verdana-Bold"/>
              </a:rPr>
              <a:t>Geração dos eventos através dos sistemas de informática do </a:t>
            </a:r>
            <a:r>
              <a:rPr lang="pt-BR" sz="3200" b="1" dirty="0" smtClean="0">
                <a:solidFill>
                  <a:srgbClr val="000081"/>
                </a:solidFill>
                <a:latin typeface="Verdana-Bold"/>
              </a:rPr>
              <a:t>contribuinte (Webservice);</a:t>
            </a:r>
            <a:endParaRPr lang="pt-BR" sz="3200" b="1" dirty="0">
              <a:solidFill>
                <a:srgbClr val="000081"/>
              </a:solidFill>
              <a:latin typeface="Verdana-Bold"/>
            </a:endParaRPr>
          </a:p>
          <a:p>
            <a:pPr algn="just"/>
            <a:r>
              <a:rPr lang="pt-BR" sz="3200" dirty="0">
                <a:solidFill>
                  <a:srgbClr val="000081"/>
                </a:solidFill>
                <a:latin typeface="Wingdings-Regular"/>
              </a:rPr>
              <a:t>	</a:t>
            </a:r>
            <a:r>
              <a:rPr lang="pt-BR" sz="3200" b="1" dirty="0">
                <a:solidFill>
                  <a:srgbClr val="000081"/>
                </a:solidFill>
                <a:latin typeface="Verdana-Bold"/>
              </a:rPr>
              <a:t>Não há programas intermediários (PGD).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1278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78" name="Picture 2"/>
          <p:cNvPicPr/>
          <p:nvPr/>
        </p:nvPicPr>
        <p:blipFill>
          <a:blip r:embed="rId3"/>
          <a:stretch/>
        </p:blipFill>
        <p:spPr>
          <a:xfrm>
            <a:off x="299520" y="1021680"/>
            <a:ext cx="10563480" cy="5877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0" name="Picture 2"/>
          <p:cNvPicPr/>
          <p:nvPr/>
        </p:nvPicPr>
        <p:blipFill>
          <a:blip r:embed="rId3"/>
          <a:stretch/>
        </p:blipFill>
        <p:spPr>
          <a:xfrm>
            <a:off x="299520" y="1069200"/>
            <a:ext cx="10563480" cy="5784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2" name="Picture 2"/>
          <p:cNvPicPr/>
          <p:nvPr/>
        </p:nvPicPr>
        <p:blipFill>
          <a:blip r:embed="rId3"/>
          <a:stretch/>
        </p:blipFill>
        <p:spPr>
          <a:xfrm>
            <a:off x="299520" y="1085760"/>
            <a:ext cx="10563480" cy="6327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4" name="Picture 2"/>
          <p:cNvPicPr/>
          <p:nvPr/>
        </p:nvPicPr>
        <p:blipFill>
          <a:blip r:embed="rId3"/>
          <a:stretch/>
        </p:blipFill>
        <p:spPr>
          <a:xfrm>
            <a:off x="340463" y="1263046"/>
            <a:ext cx="10563480" cy="6327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6" name="Picture 2"/>
          <p:cNvPicPr/>
          <p:nvPr/>
        </p:nvPicPr>
        <p:blipFill>
          <a:blip r:embed="rId3"/>
          <a:stretch/>
        </p:blipFill>
        <p:spPr>
          <a:xfrm>
            <a:off x="383760" y="1251000"/>
            <a:ext cx="10563480" cy="6671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1218240" y="1087560"/>
            <a:ext cx="9263160" cy="80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b"/>
          <a:lstStyle/>
          <a:p>
            <a:pPr algn="ctr">
              <a:lnSpc>
                <a:spcPct val="100000"/>
              </a:lnSpc>
            </a:pPr>
            <a:r>
              <a:rPr lang="pt-BR" sz="4509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Classificação dos eventos</a:t>
            </a:r>
            <a:r>
              <a:rPr lang="pt-BR" sz="4509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 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1620000" y="8585280"/>
            <a:ext cx="7917120" cy="180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3"/>
          <p:cNvSpPr/>
          <p:nvPr/>
        </p:nvSpPr>
        <p:spPr>
          <a:xfrm>
            <a:off x="708480" y="2052360"/>
            <a:ext cx="9775080" cy="3782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ctr"/>
          <a:lstStyle/>
          <a:p>
            <a:pPr>
              <a:lnSpc>
                <a:spcPct val="100000"/>
              </a:lnSpc>
            </a:pPr>
            <a:r>
              <a:rPr lang="pt-BR" sz="4159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Eventos de Tabelas;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4159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Eventos periódicos;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4159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Evento não periódico;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4159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Eventos de controle.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4"/>
          <p:cNvSpPr/>
          <p:nvPr/>
        </p:nvSpPr>
        <p:spPr>
          <a:xfrm>
            <a:off x="512280" y="5766480"/>
            <a:ext cx="9971280" cy="169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 rot="5400000">
            <a:off x="5768280" y="2505960"/>
            <a:ext cx="6757920" cy="23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2" name="Picture 2"/>
          <p:cNvPicPr/>
          <p:nvPr/>
        </p:nvPicPr>
        <p:blipFill>
          <a:blip r:embed="rId3"/>
          <a:stretch/>
        </p:blipFill>
        <p:spPr>
          <a:xfrm>
            <a:off x="394920" y="970200"/>
            <a:ext cx="10563480" cy="6954120"/>
          </a:xfrm>
          <a:prstGeom prst="rect">
            <a:avLst/>
          </a:prstGeom>
          <a:ln>
            <a:noFill/>
          </a:ln>
        </p:spPr>
      </p:pic>
      <p:pic>
        <p:nvPicPr>
          <p:cNvPr id="193" name="Picture 3"/>
          <p:cNvPicPr/>
          <p:nvPr/>
        </p:nvPicPr>
        <p:blipFill>
          <a:blip r:embed="rId4"/>
          <a:stretch/>
        </p:blipFill>
        <p:spPr>
          <a:xfrm>
            <a:off x="7250760" y="1668960"/>
            <a:ext cx="2583360" cy="380880"/>
          </a:xfrm>
          <a:prstGeom prst="rect">
            <a:avLst/>
          </a:prstGeom>
          <a:ln>
            <a:noFill/>
          </a:ln>
        </p:spPr>
      </p:pic>
      <p:pic>
        <p:nvPicPr>
          <p:cNvPr id="194" name="Picture 4"/>
          <p:cNvPicPr/>
          <p:nvPr/>
        </p:nvPicPr>
        <p:blipFill>
          <a:blip r:embed="rId5"/>
          <a:stretch/>
        </p:blipFill>
        <p:spPr>
          <a:xfrm>
            <a:off x="8655480" y="2718000"/>
            <a:ext cx="1297800" cy="413640"/>
          </a:xfrm>
          <a:prstGeom prst="rect">
            <a:avLst/>
          </a:prstGeom>
          <a:ln>
            <a:noFill/>
          </a:ln>
        </p:spPr>
      </p:pic>
      <p:pic>
        <p:nvPicPr>
          <p:cNvPr id="195" name="Picture 5"/>
          <p:cNvPicPr/>
          <p:nvPr/>
        </p:nvPicPr>
        <p:blipFill>
          <a:blip r:embed="rId6"/>
          <a:stretch/>
        </p:blipFill>
        <p:spPr>
          <a:xfrm>
            <a:off x="7245000" y="3490200"/>
            <a:ext cx="1296000" cy="413640"/>
          </a:xfrm>
          <a:prstGeom prst="rect">
            <a:avLst/>
          </a:prstGeom>
          <a:ln>
            <a:noFill/>
          </a:ln>
        </p:spPr>
      </p:pic>
      <p:pic>
        <p:nvPicPr>
          <p:cNvPr id="196" name="Picture 6"/>
          <p:cNvPicPr/>
          <p:nvPr/>
        </p:nvPicPr>
        <p:blipFill>
          <a:blip r:embed="rId7"/>
          <a:stretch/>
        </p:blipFill>
        <p:spPr>
          <a:xfrm>
            <a:off x="8635320" y="3380040"/>
            <a:ext cx="2141640" cy="648720"/>
          </a:xfrm>
          <a:prstGeom prst="rect">
            <a:avLst/>
          </a:prstGeom>
          <a:ln>
            <a:noFill/>
          </a:ln>
        </p:spPr>
      </p:pic>
      <p:pic>
        <p:nvPicPr>
          <p:cNvPr id="197" name="Picture 7"/>
          <p:cNvPicPr/>
          <p:nvPr/>
        </p:nvPicPr>
        <p:blipFill>
          <a:blip r:embed="rId8"/>
          <a:stretch/>
        </p:blipFill>
        <p:spPr>
          <a:xfrm>
            <a:off x="5677200" y="5229000"/>
            <a:ext cx="2583360" cy="380880"/>
          </a:xfrm>
          <a:prstGeom prst="rect">
            <a:avLst/>
          </a:prstGeom>
          <a:ln>
            <a:noFill/>
          </a:ln>
        </p:spPr>
      </p:pic>
      <p:pic>
        <p:nvPicPr>
          <p:cNvPr id="198" name="Picture 8"/>
          <p:cNvPicPr/>
          <p:nvPr/>
        </p:nvPicPr>
        <p:blipFill>
          <a:blip r:embed="rId9"/>
          <a:stretch/>
        </p:blipFill>
        <p:spPr>
          <a:xfrm>
            <a:off x="8514360" y="6364080"/>
            <a:ext cx="1360080" cy="756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496511" y="1280213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</a:t>
            </a:r>
            <a:endParaRPr/>
          </a:p>
        </p:txBody>
      </p:sp>
      <p:sp>
        <p:nvSpPr>
          <p:cNvPr id="50" name="CustomShape 2"/>
          <p:cNvSpPr/>
          <p:nvPr/>
        </p:nvSpPr>
        <p:spPr>
          <a:xfrm>
            <a:off x="568521" y="2200144"/>
            <a:ext cx="10371995" cy="5190498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>
                <a:solidFill>
                  <a:srgbClr val="000080"/>
                </a:solidFill>
                <a:latin typeface="Verdana"/>
                <a:ea typeface="Verdana"/>
              </a:rPr>
              <a:t>R-1000	 - Informações do Contribuinte;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>
                <a:solidFill>
                  <a:srgbClr val="000080"/>
                </a:solidFill>
                <a:latin typeface="Verdana"/>
                <a:ea typeface="Verdana"/>
              </a:rPr>
              <a:t>R-1070	 - Tabela de Processos Adm/Judiciais;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>
                <a:solidFill>
                  <a:srgbClr val="000080"/>
                </a:solidFill>
                <a:latin typeface="Verdana"/>
                <a:ea typeface="Verdana"/>
              </a:rPr>
              <a:t>R-2010	 - Ret. Contrib. Previd. Servs. Tomados;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>
                <a:solidFill>
                  <a:srgbClr val="000080"/>
                </a:solidFill>
                <a:latin typeface="Verdana"/>
                <a:ea typeface="Verdana"/>
              </a:rPr>
              <a:t>R-2020 -	Ret. Contrib. Previd Servs. Prestados;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>
                <a:solidFill>
                  <a:srgbClr val="000080"/>
                </a:solidFill>
                <a:latin typeface="Verdana"/>
                <a:ea typeface="Verdana"/>
              </a:rPr>
              <a:t>R-2030	- Recursos Recebidos p/ Assoc. Desport.;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>
                <a:solidFill>
                  <a:srgbClr val="000080"/>
                </a:solidFill>
                <a:latin typeface="Verdana"/>
                <a:ea typeface="Verdana"/>
              </a:rPr>
              <a:t>R-2040	- Recursos Repassados p/Assoc. Desport.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>
                <a:solidFill>
                  <a:srgbClr val="000080"/>
                </a:solidFill>
                <a:latin typeface="Verdana"/>
                <a:ea typeface="Verdana"/>
              </a:rPr>
              <a:t>R-2050	- Comerc. Produção Prod. Rural PJ;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>
                <a:solidFill>
                  <a:srgbClr val="000080"/>
                </a:solidFill>
                <a:latin typeface="Verdana"/>
                <a:ea typeface="Verdana"/>
              </a:rPr>
              <a:t>R-2060	- Contrib. Previd. s/Receita Bruta – CPRB;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0799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496511" y="1280213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</a:t>
            </a:r>
            <a:endParaRPr/>
          </a:p>
        </p:txBody>
      </p:sp>
      <p:sp>
        <p:nvSpPr>
          <p:cNvPr id="52" name="CustomShape 2"/>
          <p:cNvSpPr/>
          <p:nvPr/>
        </p:nvSpPr>
        <p:spPr>
          <a:xfrm>
            <a:off x="568521" y="2200144"/>
            <a:ext cx="10371995" cy="5190498"/>
          </a:xfrm>
          <a:prstGeom prst="rect">
            <a:avLst/>
          </a:prstGeom>
        </p:spPr>
        <p:txBody>
          <a:bodyPr lIns="88933" tIns="44286" rIns="88933" bIns="44286"/>
          <a:lstStyle/>
          <a:p>
            <a:pPr algn="just"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>
                <a:solidFill>
                  <a:srgbClr val="FF0000"/>
                </a:solidFill>
                <a:latin typeface="Verdana"/>
                <a:ea typeface="Verdana"/>
              </a:rPr>
              <a:t>R-2070	- Retenções na Fonte (IR, CSLL, </a:t>
            </a:r>
            <a:r>
              <a:rPr lang="pt-BR" sz="3200" b="1" dirty="0" err="1">
                <a:solidFill>
                  <a:srgbClr val="FF0000"/>
                </a:solidFill>
                <a:latin typeface="Verdana"/>
                <a:ea typeface="Verdana"/>
              </a:rPr>
              <a:t>Cofins</a:t>
            </a:r>
            <a:r>
              <a:rPr lang="pt-BR" sz="3200" b="1" dirty="0">
                <a:solidFill>
                  <a:srgbClr val="FF0000"/>
                </a:solidFill>
                <a:latin typeface="Verdana"/>
                <a:ea typeface="Verdana"/>
              </a:rPr>
              <a:t>, PIS/PASEP) – Pagamento diversos;</a:t>
            </a:r>
            <a:endParaRPr sz="3200" dirty="0">
              <a:solidFill>
                <a:srgbClr val="FF0000"/>
              </a:solidFill>
            </a:endParaRPr>
          </a:p>
          <a:p>
            <a:pPr algn="just"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R-2098	- Reabertura dos Eventos Periódicos;</a:t>
            </a:r>
            <a:endParaRPr sz="3200" dirty="0"/>
          </a:p>
          <a:p>
            <a:pPr algn="just"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R-2099	- Fechamento dos Eventos Periódicos;</a:t>
            </a:r>
            <a:endParaRPr sz="3200" dirty="0"/>
          </a:p>
          <a:p>
            <a:pPr algn="just"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R-3030	- Receita de Espetáculos Desportivos;</a:t>
            </a:r>
            <a:endParaRPr sz="3200" dirty="0"/>
          </a:p>
          <a:p>
            <a:pPr algn="just"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R-9000	- Exclusão de Eventos;</a:t>
            </a:r>
            <a:endParaRPr sz="3200" dirty="0"/>
          </a:p>
          <a:p>
            <a:pPr algn="just"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R-5001 - </a:t>
            </a:r>
            <a:r>
              <a:rPr lang="pt-BR" sz="3200" b="1" dirty="0" smtClean="0">
                <a:solidFill>
                  <a:srgbClr val="000080"/>
                </a:solidFill>
                <a:latin typeface="Verdana"/>
                <a:ea typeface="Verdana"/>
              </a:rPr>
              <a:t>Informações </a:t>
            </a: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das bases e dos tributos consolidados por contribuinte.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188608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hape 485"/>
          <p:cNvSpPr>
            <a:spLocks noChangeArrowheads="1"/>
          </p:cNvSpPr>
          <p:nvPr/>
        </p:nvSpPr>
        <p:spPr bwMode="auto">
          <a:xfrm>
            <a:off x="1025803" y="4055145"/>
            <a:ext cx="9111694" cy="1080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626" tIns="105626" rIns="105626" bIns="105626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pt-BR" altLang="pt-BR" sz="1617"/>
          </a:p>
        </p:txBody>
      </p:sp>
      <p:sp>
        <p:nvSpPr>
          <p:cNvPr id="38915" name="Shape 486"/>
          <p:cNvSpPr>
            <a:spLocks noChangeArrowheads="1"/>
          </p:cNvSpPr>
          <p:nvPr/>
        </p:nvSpPr>
        <p:spPr bwMode="auto">
          <a:xfrm>
            <a:off x="299509" y="-1"/>
            <a:ext cx="10564283" cy="792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626" tIns="52798" rIns="105626" bIns="52798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25000"/>
            </a:pPr>
            <a:r>
              <a:rPr lang="pt-BR" altLang="pt-BR" sz="5083" b="1">
                <a:solidFill>
                  <a:srgbClr val="191966"/>
                </a:solidFill>
              </a:rPr>
              <a:t>Identificadores Cadastrais – empregadores e empregados</a:t>
            </a:r>
          </a:p>
        </p:txBody>
      </p:sp>
    </p:spTree>
    <p:extLst>
      <p:ext uri="{BB962C8B-B14F-4D97-AF65-F5344CB8AC3E}">
        <p14:creationId xmlns:p14="http://schemas.microsoft.com/office/powerpoint/2010/main" val="1499899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496440" y="1280160"/>
            <a:ext cx="9515160" cy="63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920" tIns="44280" rIns="88920" bIns="44280"/>
          <a:lstStyle/>
          <a:p>
            <a:pPr>
              <a:lnSpc>
                <a:spcPct val="100000"/>
              </a:lnSpc>
            </a:pPr>
            <a:r>
              <a:rPr lang="pt-BR" sz="38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Eventos de Tabelas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8440" y="2200320"/>
            <a:ext cx="10367280" cy="518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920" tIns="44280" rIns="88920" bIns="44280"/>
          <a:lstStyle/>
          <a:p>
            <a:pPr indent="-216000">
              <a:lnSpc>
                <a:spcPct val="100000"/>
              </a:lnSpc>
              <a:buClr>
                <a:srgbClr val="000080"/>
              </a:buClr>
              <a:buFont typeface="Wingdings" charset="2"/>
              <a:buChar char=""/>
            </a:pPr>
            <a:r>
              <a:rPr lang="pt-BR" sz="29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Estabelecimentos: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71550" indent="-514350" algn="just">
              <a:lnSpc>
                <a:spcPct val="100000"/>
              </a:lnSpc>
              <a:buFont typeface="+mj-lt"/>
              <a:buAutoNum type="arabicPeriod"/>
            </a:pPr>
            <a:r>
              <a:rPr lang="pt-BR" sz="2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Não há informações de cadastro de estabelecimentos na EFD-</a:t>
            </a:r>
            <a:r>
              <a:rPr lang="pt-BR" sz="2800" b="1" strike="noStrike" spc="-1" dirty="0" err="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Reinf</a:t>
            </a:r>
            <a:r>
              <a:rPr lang="pt-BR" sz="2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(diferente do eSocial);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41200" lvl="1" algn="just">
              <a:lnSpc>
                <a:spcPct val="100000"/>
              </a:lnSpc>
              <a:buClr>
                <a:srgbClr val="000080"/>
              </a:buClr>
              <a:buSzPct val="25000"/>
            </a:pPr>
            <a:r>
              <a:rPr lang="pt-BR" sz="2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2.	Quando </a:t>
            </a:r>
            <a:r>
              <a:rPr lang="pt-BR" sz="2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necessárias, as informações de </a:t>
            </a:r>
            <a:r>
              <a:rPr lang="pt-BR" sz="2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	estabelecimentos </a:t>
            </a:r>
            <a:r>
              <a:rPr lang="pt-BR" sz="2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são prestadas diretamente </a:t>
            </a:r>
            <a:r>
              <a:rPr lang="pt-BR" sz="2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	nos </a:t>
            </a:r>
            <a:r>
              <a:rPr lang="pt-BR" sz="2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eventos periódicos e validadas no </a:t>
            </a:r>
            <a:r>
              <a:rPr lang="pt-BR" sz="2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	cadastro </a:t>
            </a:r>
            <a:r>
              <a:rPr lang="pt-BR" sz="2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do CNPJ.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496511" y="1280213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 de Tabelas</a:t>
            </a:r>
            <a:endParaRPr/>
          </a:p>
        </p:txBody>
      </p:sp>
      <p:sp>
        <p:nvSpPr>
          <p:cNvPr id="73" name="CustomShape 2"/>
          <p:cNvSpPr/>
          <p:nvPr/>
        </p:nvSpPr>
        <p:spPr>
          <a:xfrm>
            <a:off x="568521" y="2200144"/>
            <a:ext cx="10371995" cy="5190498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Estabelecimentos:</a:t>
            </a:r>
            <a:endParaRPr dirty="0"/>
          </a:p>
          <a:p>
            <a:pPr marL="914400" lvl="1" indent="-457200" algn="just">
              <a:lnSpc>
                <a:spcPct val="100000"/>
              </a:lnSpc>
              <a:buSzPct val="25000"/>
              <a:buFont typeface="Wingdings" panose="05000000000000000000" pitchFamily="2" charset="2"/>
              <a:buChar char="Ø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No eSocial as informações de estabelecimentos são necessárias pois algumas das informações lá prestadas são de responsabilidade do contribuinte – Exemplos: CNAE preponderante, processos administrativos e/ou jurídicos sobre o FAP, etc.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marL="914400" lvl="1" indent="-457200" algn="just">
              <a:lnSpc>
                <a:spcPct val="100000"/>
              </a:lnSpc>
              <a:buSzPct val="25000"/>
              <a:buFont typeface="Wingdings" panose="05000000000000000000" pitchFamily="2" charset="2"/>
              <a:buChar char="Ø"/>
            </a:pPr>
            <a:r>
              <a:rPr lang="pt-BR" sz="2800" b="1" dirty="0" smtClean="0">
                <a:solidFill>
                  <a:srgbClr val="000080"/>
                </a:solidFill>
                <a:latin typeface="Verdana"/>
                <a:ea typeface="Verdana"/>
              </a:rPr>
              <a:t>Na </a:t>
            </a: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EFD-</a:t>
            </a:r>
            <a:r>
              <a:rPr lang="pt-BR" sz="2800" b="1" dirty="0" err="1">
                <a:solidFill>
                  <a:srgbClr val="000080"/>
                </a:solidFill>
                <a:latin typeface="Verdana"/>
                <a:ea typeface="Verdana"/>
              </a:rPr>
              <a:t>Reinf</a:t>
            </a: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 não há essa necessidade.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6946502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96440" y="1280160"/>
            <a:ext cx="9515160" cy="63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920" tIns="44280" rIns="88920" bIns="44280"/>
          <a:lstStyle/>
          <a:p>
            <a:pPr>
              <a:lnSpc>
                <a:spcPct val="100000"/>
              </a:lnSpc>
            </a:pPr>
            <a:r>
              <a:rPr lang="pt-BR" sz="38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Eventos de Tabelas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568440" y="2200320"/>
            <a:ext cx="10367280" cy="518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920" tIns="44280" rIns="88920" bIns="44280"/>
          <a:lstStyle/>
          <a:p>
            <a:pPr indent="-216000">
              <a:lnSpc>
                <a:spcPct val="100000"/>
              </a:lnSpc>
              <a:buClr>
                <a:srgbClr val="000080"/>
              </a:buClr>
              <a:buFont typeface="Wingdings" charset="2"/>
              <a:buChar char=""/>
            </a:pPr>
            <a:r>
              <a:rPr lang="pt-BR" sz="2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R-1000	- Informações do Contribuinte: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lvl="1" indent="-216000" algn="just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endParaRPr lang="pt-BR" sz="2400" b="1" strike="noStrike" spc="-1" dirty="0" smtClean="0">
              <a:solidFill>
                <a:srgbClr val="000080"/>
              </a:solidFill>
              <a:uFill>
                <a:solidFill>
                  <a:srgbClr val="FFFFFF"/>
                </a:solidFill>
              </a:uFill>
              <a:latin typeface="Verdana"/>
              <a:ea typeface="Verdana"/>
            </a:endParaRPr>
          </a:p>
          <a:p>
            <a:pPr marL="457200" lvl="1" indent="-216000" algn="just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trike="noStrike" spc="-1" dirty="0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Primeiro </a:t>
            </a:r>
            <a:r>
              <a:rPr lang="pt-BR" sz="2400" b="1" strike="noStrike" spc="-1" dirty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evento a ser enviado para o ambiente </a:t>
            </a:r>
            <a:r>
              <a:rPr lang="pt-BR" sz="2400" b="1" strike="noStrike" spc="-1" dirty="0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REINF; </a:t>
            </a:r>
          </a:p>
          <a:p>
            <a:pPr marL="457200" lvl="1" indent="-216000" algn="just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pc="-1" dirty="0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Discriminação de Acordos Internacionais para isenção de multas, situação da empresa e código de classificação tributária; </a:t>
            </a:r>
            <a:endParaRPr lang="pt-BR" sz="2400" b="1" spc="-1" dirty="0">
              <a:uFill>
                <a:solidFill>
                  <a:srgbClr val="FFFFFF"/>
                </a:solidFill>
              </a:uFill>
              <a:latin typeface="Verdana"/>
              <a:ea typeface="Verdana"/>
            </a:endParaRPr>
          </a:p>
          <a:p>
            <a:pPr marL="457200" lvl="1" indent="-216000" algn="just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trike="noStrike" spc="-1" dirty="0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</a:t>
            </a:r>
            <a:r>
              <a:rPr lang="pt-BR" sz="2400" b="1" strike="noStrike" spc="-1" dirty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acesso das informações por entes </a:t>
            </a:r>
            <a:r>
              <a:rPr lang="pt-BR" sz="2400" b="1" strike="noStrike" spc="-1" dirty="0" err="1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extra-RFB</a:t>
            </a:r>
            <a:r>
              <a:rPr lang="pt-BR" sz="2400" b="1" strike="noStrike" spc="-1" dirty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será por convênio);</a:t>
            </a:r>
            <a:endParaRPr lang="pt-BR" sz="18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lvl="1" indent="-216000" algn="just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trike="noStrike" spc="-1" dirty="0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Conterá </a:t>
            </a:r>
            <a:r>
              <a:rPr lang="pt-BR" sz="2400" b="1" strike="noStrike" spc="-1" dirty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informações básicas cadastrais e de enquadramentos tributários </a:t>
            </a:r>
            <a:r>
              <a:rPr lang="pt-BR" sz="2400" b="1" strike="noStrike" spc="-1" dirty="0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(opção pela desoneração da folha, opção pela ECD, etc</a:t>
            </a:r>
            <a:r>
              <a:rPr lang="pt-BR" sz="2400" b="1" strike="noStrike" spc="-1" dirty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.);</a:t>
            </a:r>
            <a:endParaRPr lang="pt-BR" sz="18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indent="-216000" algn="just"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pc="-1" dirty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A</a:t>
            </a:r>
            <a:r>
              <a:rPr lang="pt-BR" sz="2400" b="1" strike="noStrike" spc="-1" dirty="0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</a:t>
            </a:r>
            <a:r>
              <a:rPr lang="pt-BR" sz="2400" b="1" strike="noStrike" spc="-1" dirty="0" err="1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Reinf</a:t>
            </a:r>
            <a:r>
              <a:rPr lang="pt-BR" sz="2400" b="1" strike="noStrike" spc="-1" dirty="0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</a:t>
            </a:r>
            <a:r>
              <a:rPr lang="pt-BR" sz="2400" b="1" strike="noStrike" spc="-1" dirty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usará também as informações cadastrais das bases da RFB </a:t>
            </a:r>
            <a:r>
              <a:rPr lang="pt-BR" sz="2400" b="1" strike="noStrike" spc="-1" dirty="0" smtClean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 as guarda de forma histórica(CNPJ</a:t>
            </a:r>
            <a:r>
              <a:rPr lang="pt-BR" sz="2400" b="1" strike="noStrike" spc="-1" dirty="0"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, CPF e  CNO).</a:t>
            </a:r>
            <a:endParaRPr lang="pt-BR" sz="18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180360" y="1080720"/>
            <a:ext cx="9515160" cy="63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920" tIns="44280" rIns="88920" bIns="44280"/>
          <a:lstStyle/>
          <a:p>
            <a:pPr>
              <a:lnSpc>
                <a:spcPct val="100000"/>
              </a:lnSpc>
            </a:pPr>
            <a:r>
              <a:rPr lang="pt-BR" sz="38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Eventos de Tabelas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180360" y="1873080"/>
            <a:ext cx="10725480" cy="5828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8920" tIns="44280" rIns="88920" bIns="44280"/>
          <a:lstStyle/>
          <a:p>
            <a:pPr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80"/>
              </a:buClr>
              <a:buFont typeface="Wingdings" charset="2"/>
              <a:buChar char=""/>
            </a:pPr>
            <a:r>
              <a:rPr lang="pt-BR" sz="28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R-1070	Tabela de Processos Adm./Judiciais: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lvl="1" indent="-216000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Informações dos processos que suspendem a exigência de contribuição previdenciária.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80"/>
              </a:buClr>
              <a:buFont typeface="Wingdings" charset="2"/>
              <a:buChar char=""/>
            </a:pPr>
            <a:r>
              <a:rPr lang="pt-BR" sz="28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As informações da tabela de processos são utilizadas para suportar contestações tributárias: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lvl="1" indent="-216000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Na retenção previdenciária: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lvl="1" indent="-216000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Na contratação de prestadoras/Prestação de serviços;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lvl="1" indent="-216000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Nos patrocínios a associações desportivas;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lvl="1" indent="-216000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Sobre a Comercialização de produção rural;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lvl="1" indent="-216000">
              <a:lnSpc>
                <a:spcPct val="100000"/>
              </a:lnSpc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Sobre a CPRB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180386" y="1080744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 de Tabelas</a:t>
            </a:r>
            <a:endParaRPr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20" y="1721636"/>
            <a:ext cx="9935827" cy="582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73935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252396" y="1080744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 Periódicos</a:t>
            </a:r>
            <a:endParaRPr/>
          </a:p>
        </p:txBody>
      </p:sp>
      <p:sp>
        <p:nvSpPr>
          <p:cNvPr id="77" name="CustomShape 2"/>
          <p:cNvSpPr/>
          <p:nvPr/>
        </p:nvSpPr>
        <p:spPr>
          <a:xfrm>
            <a:off x="252396" y="1891292"/>
            <a:ext cx="10371995" cy="5814754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R-2010 – Retenção Contribuição Previdenciária - Tomador de Serviços. </a:t>
            </a:r>
            <a:r>
              <a:rPr lang="pt-BR" sz="2600" b="1" dirty="0">
                <a:solidFill>
                  <a:srgbClr val="000000"/>
                </a:solidFill>
                <a:latin typeface="Verdana"/>
                <a:ea typeface="Verdana"/>
              </a:rPr>
              <a:t>(atualmente na GFIP não consta tais informações)</a:t>
            </a:r>
            <a:endParaRPr sz="26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Informações por prestador de serviços, relativas às contribuições previdenciárias retidas;</a:t>
            </a:r>
            <a:endParaRPr sz="26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Totalizadas por prestador;</a:t>
            </a:r>
            <a:endParaRPr sz="26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Notas Fiscais discriminando a apuração da base.</a:t>
            </a:r>
            <a:endParaRPr sz="2600" dirty="0"/>
          </a:p>
          <a:p>
            <a:pPr>
              <a:lnSpc>
                <a:spcPct val="100000"/>
              </a:lnSpc>
              <a:buFont typeface="Wingdings" charset="2"/>
              <a:buChar char=""/>
            </a:pPr>
            <a:endParaRPr lang="pt-BR" sz="2600" b="1" dirty="0">
              <a:solidFill>
                <a:srgbClr val="000080"/>
              </a:solidFill>
              <a:latin typeface="Verdana"/>
              <a:ea typeface="Verdana"/>
            </a:endParaRPr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R-2020 -	</a:t>
            </a:r>
            <a:r>
              <a:rPr lang="pt-BR" sz="2600" b="1" dirty="0" smtClean="0">
                <a:solidFill>
                  <a:srgbClr val="000080"/>
                </a:solidFill>
                <a:latin typeface="Verdana"/>
                <a:ea typeface="Verdana"/>
              </a:rPr>
              <a:t>Retenção Contribuição Previdenciária </a:t>
            </a: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Prestador de </a:t>
            </a:r>
            <a:r>
              <a:rPr lang="pt-BR" sz="2600" b="1" dirty="0" smtClean="0">
                <a:solidFill>
                  <a:srgbClr val="000080"/>
                </a:solidFill>
                <a:latin typeface="Verdana"/>
                <a:ea typeface="Verdana"/>
              </a:rPr>
              <a:t>Serviços.</a:t>
            </a:r>
            <a:endParaRPr sz="26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600" b="1" dirty="0" err="1">
                <a:solidFill>
                  <a:srgbClr val="000080"/>
                </a:solidFill>
                <a:latin typeface="Verdana"/>
                <a:ea typeface="Verdana"/>
              </a:rPr>
              <a:t>Infs</a:t>
            </a: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. por tomador das </a:t>
            </a:r>
            <a:r>
              <a:rPr lang="pt-BR" sz="2600" b="1" dirty="0" err="1">
                <a:solidFill>
                  <a:srgbClr val="000080"/>
                </a:solidFill>
                <a:latin typeface="Verdana"/>
                <a:ea typeface="Verdana"/>
              </a:rPr>
              <a:t>contribs</a:t>
            </a: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. </a:t>
            </a:r>
            <a:r>
              <a:rPr lang="pt-BR" sz="2600" b="1" dirty="0" err="1">
                <a:solidFill>
                  <a:srgbClr val="000080"/>
                </a:solidFill>
                <a:latin typeface="Verdana"/>
                <a:ea typeface="Verdana"/>
              </a:rPr>
              <a:t>previd</a:t>
            </a: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. retidas;</a:t>
            </a:r>
            <a:endParaRPr sz="26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Totalizadas por tomador;</a:t>
            </a:r>
            <a:endParaRPr sz="26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600" b="1" dirty="0">
                <a:solidFill>
                  <a:srgbClr val="000080"/>
                </a:solidFill>
                <a:latin typeface="Verdana"/>
                <a:ea typeface="Verdana"/>
              </a:rPr>
              <a:t>Notas Fiscais discriminando a apuração da base</a:t>
            </a:r>
            <a:endParaRPr sz="2600" dirty="0"/>
          </a:p>
          <a:p>
            <a:pPr algn="just">
              <a:lnSpc>
                <a:spcPct val="100000"/>
              </a:lnSpc>
            </a:pPr>
            <a:r>
              <a:rPr lang="pt-BR" sz="2600" b="1" dirty="0">
                <a:solidFill>
                  <a:srgbClr val="000000"/>
                </a:solidFill>
                <a:latin typeface="Verdana"/>
                <a:ea typeface="Verdana"/>
              </a:rPr>
              <a:t>Fundamento legal: art. 31 da Lei nº 8.212/91, na redação dada pela Lei nº 11.933, de 2009. </a:t>
            </a:r>
            <a:endParaRPr sz="2600" dirty="0"/>
          </a:p>
        </p:txBody>
      </p:sp>
    </p:spTree>
    <p:extLst>
      <p:ext uri="{BB962C8B-B14F-4D97-AF65-F5344CB8AC3E}">
        <p14:creationId xmlns:p14="http://schemas.microsoft.com/office/powerpoint/2010/main" val="98506752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180386" y="1080744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 Periódicos</a:t>
            </a:r>
            <a:endParaRPr/>
          </a:p>
        </p:txBody>
      </p:sp>
      <p:sp>
        <p:nvSpPr>
          <p:cNvPr id="79" name="CustomShape 2"/>
          <p:cNvSpPr/>
          <p:nvPr/>
        </p:nvSpPr>
        <p:spPr>
          <a:xfrm>
            <a:off x="209910" y="1756200"/>
            <a:ext cx="10562102" cy="5190498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R-2030 -	Recursos Recebidos p/ </a:t>
            </a:r>
            <a:r>
              <a:rPr lang="pt-BR" sz="2800" b="1" dirty="0" err="1" smtClean="0">
                <a:solidFill>
                  <a:srgbClr val="000080"/>
                </a:solidFill>
                <a:latin typeface="Verdana"/>
                <a:ea typeface="Verdana"/>
              </a:rPr>
              <a:t>Assocociação</a:t>
            </a:r>
            <a:r>
              <a:rPr lang="pt-BR" sz="2800" b="1" dirty="0" smtClean="0">
                <a:solidFill>
                  <a:srgbClr val="000080"/>
                </a:solidFill>
                <a:latin typeface="Verdana"/>
                <a:ea typeface="Verdana"/>
              </a:rPr>
              <a:t> Desportiva </a:t>
            </a: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Que mantém equipe de futebol profissional: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Informação prestada pela associação desportiva;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Totalizada por empresa que repassou o recurso;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Patrocínio;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Licenciamento de marcas e símbolos;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Publicidade;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Propaganda;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Transmissão de espetáculos;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Discriminando a base e a retenção sofrida.</a:t>
            </a:r>
            <a:endParaRPr sz="2800" dirty="0"/>
          </a:p>
          <a:p>
            <a:pPr algn="just">
              <a:lnSpc>
                <a:spcPct val="100000"/>
              </a:lnSpc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Fundamento legal: art. 22, §§ 6º, 9º ao 11 da Lei nº 8.212/91 </a:t>
            </a:r>
            <a:endParaRPr sz="2800"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964060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96511" y="1280213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 Periódicos</a:t>
            </a:r>
            <a:endParaRPr/>
          </a:p>
        </p:txBody>
      </p:sp>
      <p:sp>
        <p:nvSpPr>
          <p:cNvPr id="81" name="CustomShape 2"/>
          <p:cNvSpPr/>
          <p:nvPr/>
        </p:nvSpPr>
        <p:spPr>
          <a:xfrm>
            <a:off x="568521" y="2200144"/>
            <a:ext cx="10486131" cy="5577913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R-2040 -	Recursos Repassados p/Assoc. Desp.: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Informação prestada pelas empresas;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Totalizada por assoc. desp. que recebeu os recursos;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Patrocínio;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Licenciamento de marcas e símbolos;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Publicidade;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Propaganda;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Transmissão de espetáculos;</a:t>
            </a:r>
            <a:endParaRPr sz="28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Discriminando a base e a retenção sofrida.</a:t>
            </a:r>
            <a:endParaRPr sz="2800" dirty="0"/>
          </a:p>
          <a:p>
            <a:pPr>
              <a:lnSpc>
                <a:spcPct val="100000"/>
              </a:lnSpc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Fundamento legal: art. 22, §§ 6º ao 11 da Lei nº 8.212/91 </a:t>
            </a:r>
            <a:endParaRPr sz="2800"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853136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252396" y="1080744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 Periódicos</a:t>
            </a:r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252396" y="1873217"/>
            <a:ext cx="10835741" cy="5722654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R-2050 -	Comercialização da Produção Por Produtor Rural PJ/Agroindústria</a:t>
            </a:r>
            <a:endParaRPr dirty="0"/>
          </a:p>
          <a:p>
            <a:pPr marL="800100" lvl="1" indent="-342900">
              <a:lnSpc>
                <a:spcPct val="100000"/>
              </a:lnSpc>
              <a:buSzPct val="25000"/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rgbClr val="000080"/>
                </a:solidFill>
                <a:latin typeface="Verdana"/>
                <a:ea typeface="Verdana"/>
              </a:rPr>
              <a:t>Informação prestadas por produtor rural PJ e agroindústria;</a:t>
            </a:r>
            <a:endParaRPr dirty="0"/>
          </a:p>
          <a:p>
            <a:pPr marL="800100" lvl="1" indent="-342900">
              <a:lnSpc>
                <a:spcPct val="100000"/>
              </a:lnSpc>
              <a:buSzPct val="25000"/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rgbClr val="000080"/>
                </a:solidFill>
                <a:latin typeface="Verdana"/>
                <a:ea typeface="Verdana"/>
              </a:rPr>
              <a:t>Discriminando a base de cálculo e a contribuição devida.</a:t>
            </a:r>
            <a:endParaRPr dirty="0"/>
          </a:p>
          <a:p>
            <a:pPr>
              <a:lnSpc>
                <a:spcPct val="100000"/>
              </a:lnSpc>
            </a:pPr>
            <a:endParaRPr lang="pt-BR" sz="2400" b="1" dirty="0">
              <a:solidFill>
                <a:srgbClr val="000080"/>
              </a:solidFill>
              <a:latin typeface="Verdana"/>
              <a:ea typeface="Verdana"/>
            </a:endParaRPr>
          </a:p>
          <a:p>
            <a:pPr>
              <a:lnSpc>
                <a:spcPct val="100000"/>
              </a:lnSpc>
            </a:pPr>
            <a:r>
              <a:rPr lang="pt-BR" sz="2400" b="1" dirty="0">
                <a:solidFill>
                  <a:srgbClr val="000080"/>
                </a:solidFill>
                <a:latin typeface="Verdana"/>
                <a:ea typeface="Verdana"/>
              </a:rPr>
              <a:t>OBS 1 – Serviços prestados pelo produtor rural PJ não devem ser informados; </a:t>
            </a:r>
            <a:r>
              <a:rPr lang="pt-BR" sz="2400" b="1" dirty="0">
                <a:solidFill>
                  <a:srgbClr val="FF0000"/>
                </a:solidFill>
                <a:latin typeface="Verdana"/>
                <a:ea typeface="Verdana"/>
              </a:rPr>
              <a:t>(nesta hipótese prevalece o art. 22 da Lei 8.212/91, CP);</a:t>
            </a:r>
            <a:endParaRPr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endParaRPr lang="pt-BR" sz="2400" b="1" dirty="0">
              <a:solidFill>
                <a:srgbClr val="000080"/>
              </a:solidFill>
              <a:latin typeface="Verdana"/>
              <a:ea typeface="Verdana"/>
            </a:endParaRPr>
          </a:p>
          <a:p>
            <a:pPr>
              <a:lnSpc>
                <a:spcPct val="100000"/>
              </a:lnSpc>
            </a:pPr>
            <a:r>
              <a:rPr lang="pt-BR" sz="2400" b="1" dirty="0">
                <a:solidFill>
                  <a:srgbClr val="000080"/>
                </a:solidFill>
                <a:latin typeface="Verdana"/>
                <a:ea typeface="Verdana"/>
              </a:rPr>
              <a:t>OBS 2 – Comercialização de produtor PF é informada no eSocial.</a:t>
            </a:r>
            <a:endParaRPr dirty="0"/>
          </a:p>
          <a:p>
            <a:pPr algn="just">
              <a:lnSpc>
                <a:spcPct val="100000"/>
              </a:lnSpc>
            </a:pPr>
            <a:r>
              <a:rPr lang="pt-BR" sz="2400" b="1" dirty="0">
                <a:solidFill>
                  <a:srgbClr val="000000"/>
                </a:solidFill>
                <a:latin typeface="Verdana"/>
                <a:ea typeface="Verdana"/>
              </a:rPr>
              <a:t>Fundamento legal: art. 25 da Lei nº 8.870, de 1994, na redação dada pela Lei nº 10.256, de 2001 e art. 22A  da Lei nº 8.212/91, incluído pela mesma Lei nº 10.256, de 2001.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910610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96511" y="1280213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 Periódicos</a:t>
            </a:r>
            <a:endParaRPr/>
          </a:p>
        </p:txBody>
      </p:sp>
      <p:sp>
        <p:nvSpPr>
          <p:cNvPr id="85" name="CustomShape 2"/>
          <p:cNvSpPr/>
          <p:nvPr/>
        </p:nvSpPr>
        <p:spPr>
          <a:xfrm>
            <a:off x="108376" y="2233268"/>
            <a:ext cx="10874266" cy="2952420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3600" b="1" dirty="0">
                <a:solidFill>
                  <a:srgbClr val="000080"/>
                </a:solidFill>
                <a:latin typeface="Verdana"/>
                <a:ea typeface="Verdana"/>
              </a:rPr>
              <a:t>R-2060 -	Contribuição Previdenciária sobre a Receita Bruta – CPRB </a:t>
            </a: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(desoneração total, parcial, por produto, ...):</a:t>
            </a:r>
            <a:endParaRPr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endParaRPr lang="pt-BR" sz="2800" b="1" dirty="0">
              <a:solidFill>
                <a:srgbClr val="000080"/>
              </a:solidFill>
              <a:latin typeface="Verdana"/>
              <a:ea typeface="Verdana"/>
            </a:endParaRPr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2800" b="1" dirty="0">
                <a:solidFill>
                  <a:srgbClr val="000080"/>
                </a:solidFill>
                <a:latin typeface="Verdana"/>
                <a:ea typeface="Verdana"/>
              </a:rPr>
              <a:t>Informação hoje, prestada na EFD-Contribuições.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Fundamento legal: </a:t>
            </a:r>
            <a:r>
              <a:rPr lang="pt-BR" sz="2800" b="1" dirty="0" err="1">
                <a:solidFill>
                  <a:srgbClr val="000000"/>
                </a:solidFill>
                <a:latin typeface="Verdana"/>
                <a:ea typeface="Verdana"/>
              </a:rPr>
              <a:t>Arts</a:t>
            </a:r>
            <a:r>
              <a:rPr lang="pt-BR" sz="2800" b="1" dirty="0">
                <a:solidFill>
                  <a:srgbClr val="000000"/>
                </a:solidFill>
                <a:latin typeface="Verdana"/>
                <a:ea typeface="Verdana"/>
              </a:rPr>
              <a:t>. 7º, 7º-A (4,5%, 3% e 2%), 8º e 8º-A (2,5%, 1,5% e 1%) e 9º da Lei nº 12.546, de 2011.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34097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uxograma: Disco magnético 10"/>
          <p:cNvSpPr/>
          <p:nvPr/>
        </p:nvSpPr>
        <p:spPr bwMode="auto">
          <a:xfrm>
            <a:off x="7911042" y="6356503"/>
            <a:ext cx="1414274" cy="533373"/>
          </a:xfrm>
          <a:prstGeom prst="flowChartMagneticDisk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05643" tIns="52821" rIns="105643" bIns="52821" numCol="1" rtlCol="0" anchor="t" anchorCtr="0" compatLnSpc="1">
            <a:prstTxWarp prst="textNoShape">
              <a:avLst/>
            </a:prstTxWarp>
          </a:bodyPr>
          <a:lstStyle/>
          <a:p>
            <a:pPr defTabSz="51903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pt-BR" sz="2773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12" name="Fluxograma: Disco magnético 11"/>
          <p:cNvSpPr/>
          <p:nvPr/>
        </p:nvSpPr>
        <p:spPr bwMode="auto">
          <a:xfrm>
            <a:off x="6263632" y="7229315"/>
            <a:ext cx="1414274" cy="533373"/>
          </a:xfrm>
          <a:prstGeom prst="flowChartMagneticDisk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05643" tIns="52821" rIns="105643" bIns="52821" numCol="1" rtlCol="0" anchor="t" anchorCtr="0" compatLnSpc="1">
            <a:prstTxWarp prst="textNoShape">
              <a:avLst/>
            </a:prstTxWarp>
          </a:bodyPr>
          <a:lstStyle/>
          <a:p>
            <a:pPr defTabSz="51903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pt-BR" sz="2773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9" name="Fluxograma: Disco magnético 8"/>
          <p:cNvSpPr/>
          <p:nvPr/>
        </p:nvSpPr>
        <p:spPr bwMode="auto">
          <a:xfrm>
            <a:off x="4832917" y="6325708"/>
            <a:ext cx="1414274" cy="533373"/>
          </a:xfrm>
          <a:prstGeom prst="flowChartMagneticDisk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05643" tIns="52821" rIns="105643" bIns="52821" numCol="1" rtlCol="0" anchor="t" anchorCtr="0" compatLnSpc="1">
            <a:prstTxWarp prst="textNoShape">
              <a:avLst/>
            </a:prstTxWarp>
          </a:bodyPr>
          <a:lstStyle/>
          <a:p>
            <a:pPr defTabSz="51903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pt-BR" sz="2773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837984" y="944533"/>
            <a:ext cx="7903295" cy="1087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35" dirty="0"/>
              <a:t>Ajustes </a:t>
            </a:r>
            <a:r>
              <a:rPr lang="pt-BR" sz="3235" dirty="0"/>
              <a:t>Necessários - </a:t>
            </a:r>
            <a:r>
              <a:rPr lang="pt-BR" sz="3235" dirty="0"/>
              <a:t>Novos Identificadores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4583339" y="6297453"/>
            <a:ext cx="1913429" cy="412421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2080" dirty="0"/>
              <a:t>CAEPF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7661465" y="6374191"/>
            <a:ext cx="1913429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80" dirty="0"/>
              <a:t>CNO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079975" y="7229315"/>
            <a:ext cx="1913429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80" dirty="0"/>
              <a:t>CEI</a:t>
            </a:r>
            <a:endParaRPr lang="pt-BR" sz="2080" dirty="0"/>
          </a:p>
        </p:txBody>
      </p:sp>
      <p:sp>
        <p:nvSpPr>
          <p:cNvPr id="7" name="Seta dobrada para cima 6"/>
          <p:cNvSpPr/>
          <p:nvPr/>
        </p:nvSpPr>
        <p:spPr bwMode="auto">
          <a:xfrm flipH="1">
            <a:off x="5540054" y="6907563"/>
            <a:ext cx="723578" cy="608126"/>
          </a:xfrm>
          <a:prstGeom prst="bentUp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5643" tIns="52821" rIns="105643" bIns="52821" numCol="1" rtlCol="0" anchor="t" anchorCtr="0" compatLnSpc="1">
            <a:prstTxWarp prst="textNoShape">
              <a:avLst/>
            </a:prstTxWarp>
          </a:bodyPr>
          <a:lstStyle/>
          <a:p>
            <a:pPr defTabSz="51903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pt-BR" sz="2773">
              <a:solidFill>
                <a:schemeClr val="bg1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8" name="Seta dobrada para cima 7"/>
          <p:cNvSpPr/>
          <p:nvPr/>
        </p:nvSpPr>
        <p:spPr bwMode="auto">
          <a:xfrm>
            <a:off x="7661465" y="6925251"/>
            <a:ext cx="756616" cy="608126"/>
          </a:xfrm>
          <a:prstGeom prst="bentUp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5643" tIns="52821" rIns="105643" bIns="52821" numCol="1" rtlCol="0" anchor="t" anchorCtr="0" compatLnSpc="1">
            <a:prstTxWarp prst="textNoShape">
              <a:avLst/>
            </a:prstTxWarp>
          </a:bodyPr>
          <a:lstStyle/>
          <a:p>
            <a:pPr defTabSz="51903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pt-BR" sz="2773">
              <a:solidFill>
                <a:schemeClr val="bg1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058" y="1581667"/>
            <a:ext cx="9243748" cy="457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8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96511" y="1280213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 dirty="0">
                <a:solidFill>
                  <a:srgbClr val="000080"/>
                </a:solidFill>
                <a:latin typeface="Verdana"/>
                <a:ea typeface="Verdana"/>
              </a:rPr>
              <a:t>Eventos Periódicos</a:t>
            </a:r>
            <a:endParaRPr dirty="0"/>
          </a:p>
        </p:txBody>
      </p:sp>
      <p:sp>
        <p:nvSpPr>
          <p:cNvPr id="2" name="Retângulo 1"/>
          <p:cNvSpPr/>
          <p:nvPr/>
        </p:nvSpPr>
        <p:spPr>
          <a:xfrm>
            <a:off x="651023" y="1921105"/>
            <a:ext cx="95173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b="1" dirty="0">
                <a:solidFill>
                  <a:srgbClr val="000081"/>
                </a:solidFill>
                <a:latin typeface="Verdana-Bold"/>
              </a:rPr>
              <a:t>Eventos Periódicos - R-2070</a:t>
            </a:r>
          </a:p>
          <a:p>
            <a:pPr algn="just"/>
            <a:endParaRPr lang="pt-BR" sz="2800" b="1" dirty="0">
              <a:solidFill>
                <a:srgbClr val="FF0000"/>
              </a:solidFill>
              <a:latin typeface="Verdana-Bold"/>
            </a:endParaRPr>
          </a:p>
          <a:p>
            <a:pPr algn="just"/>
            <a:r>
              <a:rPr lang="pt-BR" sz="2800" b="1" dirty="0">
                <a:solidFill>
                  <a:srgbClr val="FF0000"/>
                </a:solidFill>
                <a:latin typeface="Verdana-Bold"/>
              </a:rPr>
              <a:t>Postergado Nota Técnica EFD-</a:t>
            </a:r>
            <a:r>
              <a:rPr lang="pt-BR" sz="2800" b="1" dirty="0" err="1">
                <a:solidFill>
                  <a:srgbClr val="FF0000"/>
                </a:solidFill>
                <a:latin typeface="Verdana-Bold"/>
              </a:rPr>
              <a:t>Reinf</a:t>
            </a:r>
            <a:r>
              <a:rPr lang="pt-BR" sz="2800" b="1" dirty="0">
                <a:solidFill>
                  <a:srgbClr val="FF0000"/>
                </a:solidFill>
                <a:latin typeface="Verdana-Bold"/>
              </a:rPr>
              <a:t> de 11/09/2017</a:t>
            </a:r>
          </a:p>
          <a:p>
            <a:pPr algn="just"/>
            <a:endParaRPr lang="pt-BR" sz="2800" b="1" dirty="0" smtClean="0">
              <a:solidFill>
                <a:srgbClr val="000081"/>
              </a:solidFill>
              <a:latin typeface="Arial-BoldMT"/>
            </a:endParaRPr>
          </a:p>
          <a:p>
            <a:pPr algn="just"/>
            <a:r>
              <a:rPr lang="pt-BR" sz="2800" b="1" dirty="0" smtClean="0">
                <a:solidFill>
                  <a:srgbClr val="000081"/>
                </a:solidFill>
                <a:latin typeface="Arial-BoldMT"/>
              </a:rPr>
              <a:t>• </a:t>
            </a:r>
            <a:r>
              <a:rPr lang="pt-BR" sz="2800" b="1" dirty="0">
                <a:solidFill>
                  <a:srgbClr val="000081"/>
                </a:solidFill>
                <a:latin typeface="Arial-BoldMT"/>
              </a:rPr>
              <a:t>R-2070 - Retenções na Fonte:</a:t>
            </a:r>
          </a:p>
          <a:p>
            <a:pPr algn="just"/>
            <a:r>
              <a:rPr lang="pt-BR" sz="2800" b="1" dirty="0">
                <a:solidFill>
                  <a:srgbClr val="000081"/>
                </a:solidFill>
                <a:latin typeface="Arial-BoldMT"/>
              </a:rPr>
              <a:t>IR, CSLL, </a:t>
            </a:r>
            <a:r>
              <a:rPr lang="pt-BR" sz="2800" b="1" dirty="0" err="1">
                <a:solidFill>
                  <a:srgbClr val="000081"/>
                </a:solidFill>
                <a:latin typeface="Arial-BoldMT"/>
              </a:rPr>
              <a:t>Cofins</a:t>
            </a:r>
            <a:r>
              <a:rPr lang="pt-BR" sz="2800" b="1" dirty="0">
                <a:solidFill>
                  <a:srgbClr val="000081"/>
                </a:solidFill>
                <a:latin typeface="Arial-BoldMT"/>
              </a:rPr>
              <a:t>, </a:t>
            </a:r>
            <a:r>
              <a:rPr lang="pt-BR" sz="2800" b="1" dirty="0" smtClean="0">
                <a:solidFill>
                  <a:srgbClr val="000081"/>
                </a:solidFill>
                <a:latin typeface="Arial-BoldMT"/>
              </a:rPr>
              <a:t>PIS/Pasep e </a:t>
            </a:r>
            <a:r>
              <a:rPr lang="pt-BR" sz="2800" b="1" dirty="0">
                <a:solidFill>
                  <a:srgbClr val="000081"/>
                </a:solidFill>
                <a:latin typeface="Arial-BoldMT"/>
              </a:rPr>
              <a:t>Pagamentos </a:t>
            </a:r>
            <a:r>
              <a:rPr lang="pt-BR" sz="2800" b="1" dirty="0" smtClean="0">
                <a:solidFill>
                  <a:srgbClr val="000081"/>
                </a:solidFill>
                <a:latin typeface="Arial-BoldMT"/>
              </a:rPr>
              <a:t>diversos;</a:t>
            </a:r>
            <a:endParaRPr lang="pt-BR" sz="2800" b="1" dirty="0">
              <a:solidFill>
                <a:srgbClr val="000081"/>
              </a:solidFill>
              <a:latin typeface="Arial-BoldMT"/>
            </a:endParaRPr>
          </a:p>
          <a:p>
            <a:pPr algn="just"/>
            <a:r>
              <a:rPr lang="pt-BR" sz="2800" b="1" dirty="0">
                <a:solidFill>
                  <a:srgbClr val="000081"/>
                </a:solidFill>
                <a:latin typeface="Arial-BoldMT"/>
              </a:rPr>
              <a:t>• Informações que hoje são prestadas na DIRF</a:t>
            </a:r>
          </a:p>
          <a:p>
            <a:pPr algn="just"/>
            <a:r>
              <a:rPr lang="pt-BR" sz="2800" b="1" dirty="0">
                <a:solidFill>
                  <a:srgbClr val="000081"/>
                </a:solidFill>
                <a:latin typeface="Arial-BoldMT"/>
              </a:rPr>
              <a:t>• Retenções de tributos disciplinadas no MAFON</a:t>
            </a:r>
          </a:p>
          <a:p>
            <a:pPr algn="just"/>
            <a:r>
              <a:rPr lang="pt-BR" sz="2800" b="1" dirty="0">
                <a:solidFill>
                  <a:srgbClr val="000081"/>
                </a:solidFill>
                <a:latin typeface="Arial-BoldMT"/>
              </a:rPr>
              <a:t>– Manual do Imposto sobre a Renda Retido </a:t>
            </a:r>
            <a:r>
              <a:rPr lang="pt-BR" sz="2800" b="1" dirty="0" smtClean="0">
                <a:solidFill>
                  <a:srgbClr val="000081"/>
                </a:solidFill>
                <a:latin typeface="Arial-BoldMT"/>
              </a:rPr>
              <a:t>na Fonte</a:t>
            </a:r>
            <a:endParaRPr lang="pt-BR" sz="2800" b="1" dirty="0">
              <a:solidFill>
                <a:srgbClr val="000081"/>
              </a:solidFill>
              <a:latin typeface="Arial-BoldMT"/>
            </a:endParaRPr>
          </a:p>
          <a:p>
            <a:pPr algn="just"/>
            <a:r>
              <a:rPr lang="pt-BR" sz="2800" b="1" dirty="0" smtClean="0">
                <a:solidFill>
                  <a:srgbClr val="FF0000"/>
                </a:solidFill>
                <a:latin typeface="Arial-BoldMT"/>
              </a:rPr>
              <a:t> </a:t>
            </a:r>
          </a:p>
          <a:p>
            <a:pPr algn="just"/>
            <a:r>
              <a:rPr lang="pt-BR" sz="2800" b="1" dirty="0" err="1" smtClean="0">
                <a:solidFill>
                  <a:srgbClr val="FF0000"/>
                </a:solidFill>
                <a:latin typeface="Arial-BoldMT"/>
              </a:rPr>
              <a:t>Obs</a:t>
            </a:r>
            <a:r>
              <a:rPr lang="pt-BR" sz="2800" b="1" dirty="0">
                <a:solidFill>
                  <a:srgbClr val="FF0000"/>
                </a:solidFill>
                <a:latin typeface="Arial-BoldMT"/>
              </a:rPr>
              <a:t>: Informação de IRRF decorrente </a:t>
            </a:r>
            <a:r>
              <a:rPr lang="pt-BR" sz="2800" b="1" dirty="0" smtClean="0">
                <a:solidFill>
                  <a:srgbClr val="FF0000"/>
                </a:solidFill>
                <a:latin typeface="Arial-BoldMT"/>
              </a:rPr>
              <a:t>do rendimento </a:t>
            </a:r>
            <a:r>
              <a:rPr lang="pt-BR" sz="2800" b="1" dirty="0">
                <a:solidFill>
                  <a:srgbClr val="FF0000"/>
                </a:solidFill>
                <a:latin typeface="Arial-BoldMT"/>
              </a:rPr>
              <a:t>do trabalho da PF será prestada </a:t>
            </a:r>
            <a:r>
              <a:rPr lang="pt-BR" sz="2800" b="1" dirty="0" smtClean="0">
                <a:solidFill>
                  <a:srgbClr val="FF0000"/>
                </a:solidFill>
                <a:latin typeface="Arial-BoldMT"/>
              </a:rPr>
              <a:t>no eSocial</a:t>
            </a:r>
            <a:endParaRPr lang="pt-BR" sz="2800" b="1" dirty="0">
              <a:solidFill>
                <a:srgbClr val="FF0000"/>
              </a:solidFill>
              <a:latin typeface="Arial-BoldMT"/>
            </a:endParaRPr>
          </a:p>
        </p:txBody>
      </p:sp>
    </p:spTree>
    <p:extLst>
      <p:ext uri="{BB962C8B-B14F-4D97-AF65-F5344CB8AC3E}">
        <p14:creationId xmlns:p14="http://schemas.microsoft.com/office/powerpoint/2010/main" val="367574085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496511" y="1280213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 dirty="0" smtClean="0">
                <a:solidFill>
                  <a:srgbClr val="000080"/>
                </a:solidFill>
                <a:latin typeface="Verdana"/>
                <a:ea typeface="Verdana"/>
              </a:rPr>
              <a:t>Evento Não Periódico</a:t>
            </a:r>
            <a:endParaRPr dirty="0"/>
          </a:p>
        </p:txBody>
      </p:sp>
      <p:sp>
        <p:nvSpPr>
          <p:cNvPr id="92" name="CustomShape 2"/>
          <p:cNvSpPr/>
          <p:nvPr/>
        </p:nvSpPr>
        <p:spPr>
          <a:xfrm>
            <a:off x="568521" y="2200144"/>
            <a:ext cx="10371995" cy="5190498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R-3010 -	Receita de Espetáculos </a:t>
            </a:r>
            <a:r>
              <a:rPr lang="pt-BR" sz="3200" b="1" dirty="0" smtClean="0">
                <a:solidFill>
                  <a:srgbClr val="000080"/>
                </a:solidFill>
                <a:latin typeface="Verdana"/>
                <a:ea typeface="Verdana"/>
              </a:rPr>
              <a:t>	Desportivos</a:t>
            </a: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:</a:t>
            </a:r>
            <a:endParaRPr sz="32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endParaRPr lang="pt-BR" sz="3200" b="1" dirty="0" smtClean="0">
              <a:solidFill>
                <a:srgbClr val="000080"/>
              </a:solidFill>
              <a:latin typeface="Verdana"/>
              <a:ea typeface="Verdana"/>
            </a:endParaRPr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3200" b="1" dirty="0" smtClean="0">
                <a:solidFill>
                  <a:srgbClr val="000080"/>
                </a:solidFill>
                <a:latin typeface="Verdana"/>
                <a:ea typeface="Verdana"/>
              </a:rPr>
              <a:t>Informação </a:t>
            </a: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prestada pela entidade promotora do evento desportivo;</a:t>
            </a:r>
            <a:endParaRPr sz="32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Prazo: até dois após o evento desportivo;</a:t>
            </a:r>
            <a:endParaRPr sz="3200" dirty="0"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pt-BR" sz="3200" b="1" dirty="0" err="1" smtClean="0">
                <a:solidFill>
                  <a:srgbClr val="000080"/>
                </a:solidFill>
                <a:latin typeface="Verdana"/>
                <a:ea typeface="Verdana"/>
              </a:rPr>
              <a:t>DCTFWeb</a:t>
            </a:r>
            <a:r>
              <a:rPr lang="pt-BR" sz="3200" b="1" dirty="0" smtClean="0">
                <a:solidFill>
                  <a:srgbClr val="000080"/>
                </a:solidFill>
                <a:latin typeface="Verdana"/>
                <a:ea typeface="Verdana"/>
              </a:rPr>
              <a:t> </a:t>
            </a: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específica.</a:t>
            </a:r>
            <a:endParaRPr sz="3200" dirty="0"/>
          </a:p>
          <a:p>
            <a:pPr>
              <a:lnSpc>
                <a:spcPct val="100000"/>
              </a:lnSpc>
            </a:pPr>
            <a:endParaRPr sz="3200" dirty="0"/>
          </a:p>
          <a:p>
            <a:pPr>
              <a:lnSpc>
                <a:spcPct val="100000"/>
              </a:lnSpc>
            </a:pPr>
            <a:r>
              <a:rPr lang="pt-BR" sz="3200" b="1" dirty="0">
                <a:solidFill>
                  <a:srgbClr val="000000"/>
                </a:solidFill>
                <a:latin typeface="Verdana"/>
                <a:ea typeface="Verdana"/>
              </a:rPr>
              <a:t>Fundamento legal: art. 22, §§ 6º ao 8º da Lei nº 8.212/91 </a:t>
            </a:r>
            <a:endParaRPr sz="3200"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631686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496511" y="1280213"/>
            <a:ext cx="9519754" cy="640891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</a:pPr>
            <a:r>
              <a:rPr lang="pt-BR" sz="3800" b="1">
                <a:solidFill>
                  <a:srgbClr val="000080"/>
                </a:solidFill>
                <a:latin typeface="Verdana"/>
                <a:ea typeface="Verdana"/>
              </a:rPr>
              <a:t>Eventos de controle</a:t>
            </a:r>
            <a:endParaRPr/>
          </a:p>
        </p:txBody>
      </p:sp>
      <p:sp>
        <p:nvSpPr>
          <p:cNvPr id="94" name="CustomShape 2"/>
          <p:cNvSpPr/>
          <p:nvPr/>
        </p:nvSpPr>
        <p:spPr>
          <a:xfrm>
            <a:off x="568521" y="2200144"/>
            <a:ext cx="10371995" cy="5190498"/>
          </a:xfrm>
          <a:prstGeom prst="rect">
            <a:avLst/>
          </a:prstGeom>
        </p:spPr>
        <p:txBody>
          <a:bodyPr lIns="88933" tIns="44286" rIns="88933" bIns="44286"/>
          <a:lstStyle/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R-2098 -	Reabertura dos Eventos Periódicos;</a:t>
            </a:r>
            <a:endParaRPr sz="3200" dirty="0"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R-2099 -	Fechamento dos Eventos Periódicos;</a:t>
            </a:r>
            <a:endParaRPr sz="3200" dirty="0"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 smtClean="0">
                <a:solidFill>
                  <a:srgbClr val="000080"/>
                </a:solidFill>
                <a:latin typeface="Verdana"/>
                <a:ea typeface="Verdana"/>
              </a:rPr>
              <a:t>R-9000 </a:t>
            </a: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-	Exclusão de </a:t>
            </a:r>
            <a:r>
              <a:rPr lang="pt-BR" sz="3200" b="1" dirty="0" smtClean="0">
                <a:solidFill>
                  <a:srgbClr val="000080"/>
                </a:solidFill>
                <a:latin typeface="Verdana"/>
                <a:ea typeface="Verdana"/>
              </a:rPr>
              <a:t>Eventos;</a:t>
            </a:r>
            <a:endParaRPr sz="3200" dirty="0"/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 smtClean="0">
                <a:solidFill>
                  <a:srgbClr val="000080"/>
                </a:solidFill>
                <a:latin typeface="Verdana"/>
                <a:ea typeface="Verdana"/>
              </a:rPr>
              <a:t>R-5001 </a:t>
            </a:r>
            <a:r>
              <a:rPr lang="pt-BR" sz="3200" b="1" dirty="0">
                <a:solidFill>
                  <a:srgbClr val="000080"/>
                </a:solidFill>
                <a:latin typeface="Verdana"/>
                <a:ea typeface="Verdana"/>
              </a:rPr>
              <a:t>- Informações das bases e dos tributos consolidados por contribuinte</a:t>
            </a:r>
            <a:r>
              <a:rPr lang="pt-BR" sz="3200" b="1" dirty="0" smtClean="0">
                <a:solidFill>
                  <a:srgbClr val="000080"/>
                </a:solidFill>
                <a:latin typeface="Verdana"/>
                <a:ea typeface="Verdana"/>
              </a:rPr>
              <a:t>;</a:t>
            </a:r>
          </a:p>
          <a:p>
            <a:pPr>
              <a:lnSpc>
                <a:spcPct val="100000"/>
              </a:lnSpc>
              <a:buFont typeface="Wingdings" charset="2"/>
              <a:buChar char=""/>
            </a:pPr>
            <a:r>
              <a:rPr lang="pt-BR" sz="3200" b="1" dirty="0" smtClean="0">
                <a:solidFill>
                  <a:srgbClr val="000080"/>
                </a:solidFill>
                <a:latin typeface="Verdana"/>
                <a:ea typeface="Verdana"/>
              </a:rPr>
              <a:t>R-5011 – Informações de Bases e Tributos Consolidadas por Período de Apuração.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156913778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icture 1"/>
          <p:cNvPicPr/>
          <p:nvPr/>
        </p:nvPicPr>
        <p:blipFill>
          <a:blip r:embed="rId3"/>
          <a:stretch/>
        </p:blipFill>
        <p:spPr>
          <a:xfrm>
            <a:off x="299520" y="1272960"/>
            <a:ext cx="10563480" cy="612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218240" y="1087560"/>
            <a:ext cx="9263160" cy="80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b"/>
          <a:lstStyle/>
          <a:p>
            <a:pPr algn="ctr">
              <a:lnSpc>
                <a:spcPct val="100000"/>
              </a:lnSpc>
            </a:pPr>
            <a:r>
              <a:rPr lang="pt-BR" sz="4509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Importante!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1620000" y="8585280"/>
            <a:ext cx="7917120" cy="180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829080" y="2089440"/>
            <a:ext cx="9652320" cy="478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2800" b="0" u="sng" strike="noStrike" spc="-1">
                <a:solidFill>
                  <a:srgbClr val="2D2DB9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Microsoft YaHei"/>
              </a:rPr>
              <a:t>Alteração na forma do recolhimento da retenção na prestação de serviços (Lei 9711/98):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2D2DB9"/>
              </a:buClr>
              <a:buFont typeface="Wingdings" charset="2"/>
              <a:buChar char=""/>
            </a:pPr>
            <a:r>
              <a:rPr lang="pt-BR" sz="2800" b="0" strike="noStrike" spc="-1">
                <a:solidFill>
                  <a:srgbClr val="2D2DB9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Microsoft YaHei"/>
              </a:rPr>
              <a:t>O tomador dos serviços (contratante) </a:t>
            </a:r>
            <a:r>
              <a:rPr lang="pt-BR" sz="2800" b="0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Microsoft YaHei"/>
              </a:rPr>
              <a:t>passará a recolher no seu próprio CNPJ os valores retidos dos prestadores PJ </a:t>
            </a:r>
            <a:r>
              <a:rPr lang="pt-BR" sz="2800" b="0" strike="noStrike" spc="-1">
                <a:solidFill>
                  <a:srgbClr val="2D2DB9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Microsoft YaHei"/>
              </a:rPr>
              <a:t>(contratados), juntamente com as demais contribuições por ele devida. </a:t>
            </a:r>
            <a:r>
              <a:rPr lang="pt-BR" sz="2800" b="0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Microsoft YaHei"/>
              </a:rPr>
              <a:t>Não mais será emitida a GPS no CNPJ do prestador.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2D2DB9"/>
              </a:buClr>
              <a:buFont typeface="Wingdings" charset="2"/>
              <a:buChar char=""/>
            </a:pPr>
            <a:r>
              <a:rPr lang="pt-BR" sz="2800" b="0" strike="noStrike" spc="-1">
                <a:solidFill>
                  <a:srgbClr val="2D2DB9"/>
                </a:solidFill>
                <a:uFill>
                  <a:solidFill>
                    <a:srgbClr val="FFFFFF"/>
                  </a:solidFill>
                </a:uFill>
                <a:latin typeface="Franklin Gothic Medium"/>
                <a:ea typeface="Microsoft YaHei"/>
              </a:rPr>
              <a:t>A forma de tratamento ficará semelhante ao que ocorre com o IRRF e outras contribuições retidas pelos contratantes, que hoje são informadas via DIRF e recolhidas em DARF no CNPJ do tomador dos serviços.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218240" y="1087560"/>
            <a:ext cx="9263160" cy="80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b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1620000" y="8585280"/>
            <a:ext cx="7917120" cy="180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829080" y="2089440"/>
            <a:ext cx="9652320" cy="478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pt-BR" sz="2800" b="0" u="sng" strike="noStrike" spc="-1" dirty="0" smtClean="0">
              <a:solidFill>
                <a:srgbClr val="2D2DB9"/>
              </a:solidFill>
              <a:uFill>
                <a:solidFill>
                  <a:srgbClr val="FFFFFF"/>
                </a:solidFill>
              </a:uFill>
              <a:latin typeface="Franklin Gothic Medium"/>
              <a:ea typeface="Microsoft YaHei"/>
            </a:endParaRPr>
          </a:p>
          <a:p>
            <a:pPr algn="ctr">
              <a:lnSpc>
                <a:spcPct val="100000"/>
              </a:lnSpc>
            </a:pPr>
            <a:r>
              <a:rPr lang="pt-BR" sz="4000" b="0" u="sng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ea typeface="Microsoft YaHei"/>
              </a:rPr>
              <a:t>A PREVIDÊNCIA SOCIAL E O SENAR </a:t>
            </a:r>
          </a:p>
          <a:p>
            <a:pPr algn="ctr">
              <a:lnSpc>
                <a:spcPct val="100000"/>
              </a:lnSpc>
            </a:pPr>
            <a:endParaRPr lang="pt-BR" sz="4000" u="sng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ea typeface="Microsoft YaHei"/>
            </a:endParaRPr>
          </a:p>
          <a:p>
            <a:pPr algn="ctr">
              <a:lnSpc>
                <a:spcPct val="100000"/>
              </a:lnSpc>
            </a:pPr>
            <a:r>
              <a:rPr lang="pt-BR" sz="4000" b="0" u="sng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ea typeface="Microsoft YaHei"/>
              </a:rPr>
              <a:t>NAS OPERAÇÕES </a:t>
            </a:r>
          </a:p>
          <a:p>
            <a:pPr algn="ctr">
              <a:lnSpc>
                <a:spcPct val="100000"/>
              </a:lnSpc>
            </a:pPr>
            <a:endParaRPr lang="pt-BR" sz="4000" b="0" u="sng" strike="noStrike" spc="-1" dirty="0" smtClean="0">
              <a:solidFill>
                <a:srgbClr val="C00000"/>
              </a:solidFill>
              <a:uFill>
                <a:solidFill>
                  <a:srgbClr val="FFFFFF"/>
                </a:solidFill>
              </a:uFill>
              <a:ea typeface="Microsoft YaHei"/>
            </a:endParaRPr>
          </a:p>
          <a:p>
            <a:pPr algn="ctr">
              <a:lnSpc>
                <a:spcPct val="100000"/>
              </a:lnSpc>
            </a:pPr>
            <a:r>
              <a:rPr lang="pt-BR" sz="4000" b="0" u="sng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ea typeface="Microsoft YaHei"/>
              </a:rPr>
              <a:t>DO </a:t>
            </a:r>
            <a:r>
              <a:rPr lang="pt-BR" sz="4000" b="1" u="sng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ea typeface="Microsoft YaHei"/>
              </a:rPr>
              <a:t>PAA</a:t>
            </a:r>
            <a:r>
              <a:rPr lang="pt-BR" sz="4000" b="0" u="sng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ea typeface="Microsoft YaHei"/>
              </a:rPr>
              <a:t> E CONAB</a:t>
            </a:r>
            <a:endParaRPr lang="pt-BR" sz="4000" b="1" strike="noStrike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0347068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218240" y="1087560"/>
            <a:ext cx="9263160" cy="80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b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PAA - PROGRAMA DE AQUISIÇÃO DE ALIMENTOS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1620000" y="8585280"/>
            <a:ext cx="7917120" cy="180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829080" y="2089440"/>
            <a:ext cx="9652320" cy="478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r>
              <a:rPr lang="pt-BR" sz="2800" dirty="0" smtClean="0"/>
              <a:t>      O </a:t>
            </a:r>
            <a:r>
              <a:rPr lang="pt-BR" sz="2800" b="1" dirty="0"/>
              <a:t>PAA</a:t>
            </a:r>
            <a:r>
              <a:rPr lang="pt-BR" sz="2800" dirty="0"/>
              <a:t> é um programa por meio do qual o Governo Federal </a:t>
            </a:r>
            <a:r>
              <a:rPr lang="pt-BR" sz="2800" dirty="0" smtClean="0"/>
              <a:t>compra alimentos </a:t>
            </a:r>
            <a:r>
              <a:rPr lang="pt-BR" sz="2800" dirty="0"/>
              <a:t>da agricultura familiar, </a:t>
            </a:r>
            <a:r>
              <a:rPr lang="pt-BR" sz="2800" b="1" u="sng" dirty="0"/>
              <a:t>dispensado o processo licitatório</a:t>
            </a:r>
            <a:r>
              <a:rPr lang="pt-BR" sz="2800" dirty="0"/>
              <a:t>, e </a:t>
            </a:r>
            <a:r>
              <a:rPr lang="pt-BR" sz="2800" dirty="0" smtClean="0"/>
              <a:t>os destina </a:t>
            </a:r>
            <a:r>
              <a:rPr lang="pt-BR" sz="2800" dirty="0"/>
              <a:t>gratuitamente às pessoas em situação de insegurança </a:t>
            </a:r>
            <a:r>
              <a:rPr lang="pt-BR" sz="2800" dirty="0" smtClean="0"/>
              <a:t>alimentar e </a:t>
            </a:r>
            <a:r>
              <a:rPr lang="pt-BR" sz="2800" dirty="0"/>
              <a:t>nutricional e àquelas atendidas pela rede socioassistencial e </a:t>
            </a:r>
            <a:r>
              <a:rPr lang="pt-BR" sz="2800" dirty="0" smtClean="0"/>
              <a:t>pelos equipamentos </a:t>
            </a:r>
            <a:r>
              <a:rPr lang="pt-BR" sz="2800" dirty="0"/>
              <a:t>públicos de alimentação e nutrição, como os </a:t>
            </a:r>
            <a:r>
              <a:rPr lang="pt-BR" sz="2800" dirty="0" smtClean="0"/>
              <a:t>restaurantes populares</a:t>
            </a:r>
            <a:r>
              <a:rPr lang="pt-BR" sz="2800" dirty="0"/>
              <a:t>, bancos de alimentos e cozinhas comunitárias. O </a:t>
            </a:r>
            <a:r>
              <a:rPr lang="pt-BR" sz="2800" b="1" dirty="0"/>
              <a:t>PAA</a:t>
            </a:r>
            <a:r>
              <a:rPr lang="pt-BR" sz="2800" dirty="0"/>
              <a:t> </a:t>
            </a:r>
            <a:r>
              <a:rPr lang="pt-BR" sz="2800" dirty="0" smtClean="0"/>
              <a:t>é coordenado </a:t>
            </a:r>
            <a:r>
              <a:rPr lang="pt-BR" sz="2800" dirty="0"/>
              <a:t>pela Secretaria Nacional de Segurança Alimentar e </a:t>
            </a:r>
            <a:r>
              <a:rPr lang="pt-BR" sz="2800" dirty="0" smtClean="0"/>
              <a:t>Nutricional do </a:t>
            </a:r>
            <a:r>
              <a:rPr lang="pt-BR" sz="2800" dirty="0"/>
              <a:t>Ministério do Desenvolvimento Social e Combate à Fome (MDS).</a:t>
            </a:r>
          </a:p>
        </p:txBody>
      </p:sp>
    </p:spTree>
    <p:extLst>
      <p:ext uri="{BB962C8B-B14F-4D97-AF65-F5344CB8AC3E}">
        <p14:creationId xmlns:p14="http://schemas.microsoft.com/office/powerpoint/2010/main" val="19784907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218240" y="1087560"/>
            <a:ext cx="9263160" cy="80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b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PAA-PROGRAMA DE AQUISIÇÃO DE ALIMENTOS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1620000" y="8585280"/>
            <a:ext cx="7917120" cy="180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829080" y="2089440"/>
            <a:ext cx="9652320" cy="478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pt-BR" sz="2800" dirty="0" smtClean="0"/>
              <a:t>     </a:t>
            </a:r>
          </a:p>
          <a:p>
            <a:pPr algn="just"/>
            <a:r>
              <a:rPr lang="pt-BR" sz="2800" dirty="0"/>
              <a:t>	</a:t>
            </a:r>
            <a:r>
              <a:rPr lang="pt-BR" sz="3600" dirty="0" smtClean="0"/>
              <a:t> </a:t>
            </a:r>
            <a:r>
              <a:rPr lang="pt-BR" sz="3600" dirty="0"/>
              <a:t>Para o alcance de todos os objetivos a que se propõe, o </a:t>
            </a:r>
            <a:r>
              <a:rPr lang="pt-BR" sz="3600" b="1" dirty="0"/>
              <a:t>PAA</a:t>
            </a:r>
            <a:r>
              <a:rPr lang="pt-BR" sz="3600" dirty="0"/>
              <a:t> é </a:t>
            </a:r>
            <a:r>
              <a:rPr lang="pt-BR" sz="3600" dirty="0" smtClean="0"/>
              <a:t>desenvolvido em </a:t>
            </a:r>
            <a:r>
              <a:rPr lang="pt-BR" sz="3600" dirty="0"/>
              <a:t>seis modalidades diferentes: </a:t>
            </a:r>
            <a:r>
              <a:rPr lang="pt-BR" sz="3600" u="sng" dirty="0"/>
              <a:t>Compra com Doação Simultânea</a:t>
            </a:r>
            <a:r>
              <a:rPr lang="pt-BR" sz="3600" dirty="0"/>
              <a:t>, </a:t>
            </a:r>
            <a:r>
              <a:rPr lang="pt-BR" sz="3600" u="sng" dirty="0" smtClean="0"/>
              <a:t>Compra Direta</a:t>
            </a:r>
            <a:r>
              <a:rPr lang="pt-BR" sz="3600" dirty="0"/>
              <a:t>, </a:t>
            </a:r>
            <a:r>
              <a:rPr lang="pt-BR" sz="3600" u="sng" dirty="0"/>
              <a:t>Apoio à Formação de Estoques</a:t>
            </a:r>
            <a:r>
              <a:rPr lang="pt-BR" sz="3600" dirty="0"/>
              <a:t>, </a:t>
            </a:r>
            <a:r>
              <a:rPr lang="pt-BR" sz="3600" u="sng" dirty="0"/>
              <a:t>Incentivo à Produção e ao </a:t>
            </a:r>
            <a:r>
              <a:rPr lang="pt-BR" sz="3600" u="sng" dirty="0" smtClean="0"/>
              <a:t>Consumo de </a:t>
            </a:r>
            <a:r>
              <a:rPr lang="pt-BR" sz="3600" u="sng" dirty="0"/>
              <a:t>Leite - PAA Leite</a:t>
            </a:r>
            <a:r>
              <a:rPr lang="pt-BR" sz="3600" dirty="0"/>
              <a:t>, </a:t>
            </a:r>
            <a:r>
              <a:rPr lang="pt-BR" sz="3600" u="sng" dirty="0"/>
              <a:t>Compra Institucional</a:t>
            </a:r>
            <a:r>
              <a:rPr lang="pt-BR" sz="3600" dirty="0"/>
              <a:t> e </a:t>
            </a:r>
            <a:r>
              <a:rPr lang="pt-BR" sz="3600" u="sng" dirty="0"/>
              <a:t>Aquisição de Sementes</a:t>
            </a:r>
            <a:r>
              <a:rPr lang="pt-BR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302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218240" y="1087560"/>
            <a:ext cx="9263160" cy="80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b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PNAE – PROGRAMA NACINAL DE ALIMENTAÇÃO ESCOLAR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1620000" y="8585280"/>
            <a:ext cx="7917120" cy="180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829080" y="2089440"/>
            <a:ext cx="9652320" cy="478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r>
              <a:rPr lang="pt-BR" sz="2800" dirty="0" smtClean="0"/>
              <a:t>      </a:t>
            </a:r>
            <a:r>
              <a:rPr lang="pt-BR" sz="3200" dirty="0"/>
              <a:t>O </a:t>
            </a:r>
            <a:r>
              <a:rPr lang="pt-BR" sz="3200" b="1" dirty="0"/>
              <a:t>PNAE</a:t>
            </a:r>
            <a:r>
              <a:rPr lang="pt-BR" sz="3200" dirty="0"/>
              <a:t> tem como objetivo contribuir para o crescimento e </a:t>
            </a:r>
            <a:r>
              <a:rPr lang="pt-BR" sz="3200" dirty="0" smtClean="0"/>
              <a:t>o desenvolvimento </a:t>
            </a:r>
            <a:r>
              <a:rPr lang="pt-BR" sz="3200" dirty="0"/>
              <a:t>biopsicossocial, a aprendizagem, o rendimento </a:t>
            </a:r>
            <a:r>
              <a:rPr lang="pt-BR" sz="3200" dirty="0" smtClean="0"/>
              <a:t>escolar e </a:t>
            </a:r>
            <a:r>
              <a:rPr lang="pt-BR" sz="3200" dirty="0"/>
              <a:t>a formação de práticas alimentares saudáveis dos alunos, por meio </a:t>
            </a:r>
            <a:r>
              <a:rPr lang="pt-BR" sz="3200" dirty="0" smtClean="0"/>
              <a:t>de ações </a:t>
            </a:r>
            <a:r>
              <a:rPr lang="pt-BR" sz="3200" dirty="0"/>
              <a:t>de educação alimentar e nutricional e da oferta de refeições </a:t>
            </a:r>
            <a:r>
              <a:rPr lang="pt-BR" sz="3200" dirty="0" smtClean="0"/>
              <a:t>que cubram </a:t>
            </a:r>
            <a:r>
              <a:rPr lang="pt-BR" sz="3200" dirty="0"/>
              <a:t>as suas necessidades nutricionais durante o período letivo, </a:t>
            </a:r>
            <a:r>
              <a:rPr lang="pt-BR" sz="3200" dirty="0" smtClean="0"/>
              <a:t>em toda </a:t>
            </a:r>
            <a:r>
              <a:rPr lang="pt-BR" sz="3200" dirty="0"/>
              <a:t>a rede pública de educação básica no Brasil</a:t>
            </a:r>
            <a:r>
              <a:rPr lang="pt-BR" sz="3200" dirty="0" smtClean="0"/>
              <a:t>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31249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218240" y="1087560"/>
            <a:ext cx="9263160" cy="80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b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PNAE – PROGRAMA NACINAL DE ALIMENTAÇÃO ESCOLAR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1620000" y="8585280"/>
            <a:ext cx="7917120" cy="180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829080" y="2089440"/>
            <a:ext cx="9652320" cy="478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endParaRPr lang="pt-BR" sz="3200" dirty="0" smtClean="0"/>
          </a:p>
          <a:p>
            <a:pPr algn="just"/>
            <a:r>
              <a:rPr lang="pt-BR" sz="3200" dirty="0"/>
              <a:t> </a:t>
            </a:r>
            <a:r>
              <a:rPr lang="pt-BR" sz="3200" dirty="0" smtClean="0"/>
              <a:t>    A </a:t>
            </a:r>
            <a:r>
              <a:rPr lang="pt-BR" sz="3200" dirty="0"/>
              <a:t>Lei nº 11.947 de 16 de junho de 2009 determina que </a:t>
            </a:r>
            <a:r>
              <a:rPr lang="pt-BR" sz="3200" b="1" dirty="0"/>
              <a:t>no mínimo 30% </a:t>
            </a:r>
            <a:r>
              <a:rPr lang="pt-BR" sz="3200" dirty="0" smtClean="0"/>
              <a:t>do valor </a:t>
            </a:r>
            <a:r>
              <a:rPr lang="pt-BR" sz="3200" dirty="0"/>
              <a:t>repassado a estados, municípios e Distrito Federal pelo Fundo </a:t>
            </a:r>
            <a:r>
              <a:rPr lang="pt-BR" sz="3200" dirty="0" smtClean="0"/>
              <a:t>Nacional de </a:t>
            </a:r>
            <a:r>
              <a:rPr lang="pt-BR" sz="3200" dirty="0"/>
              <a:t>Desenvolvimento da Educação (FNDE) para o PNAE </a:t>
            </a:r>
            <a:r>
              <a:rPr lang="pt-BR" sz="3200" b="1" dirty="0"/>
              <a:t>deve ser </a:t>
            </a:r>
            <a:r>
              <a:rPr lang="pt-BR" sz="3200" b="1" dirty="0" smtClean="0"/>
              <a:t>utilizado obrigatoriamente </a:t>
            </a:r>
            <a:r>
              <a:rPr lang="pt-BR" sz="3200" b="1" dirty="0"/>
              <a:t>na compra de gêneros alimentícios provenientes </a:t>
            </a:r>
            <a:r>
              <a:rPr lang="pt-BR" sz="3200" b="1" dirty="0" smtClean="0"/>
              <a:t>da agricultura </a:t>
            </a:r>
            <a:r>
              <a:rPr lang="pt-BR" sz="3200" b="1" dirty="0"/>
              <a:t>familiar, </a:t>
            </a:r>
            <a:r>
              <a:rPr lang="pt-BR" sz="3200" b="1" u="sng" dirty="0"/>
              <a:t>dispensando-se o procedimento licitatório</a:t>
            </a:r>
            <a:r>
              <a:rPr lang="pt-BR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408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Shape 491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60" y="999572"/>
            <a:ext cx="9749953" cy="6123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238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224366" y="867906"/>
            <a:ext cx="9257034" cy="929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b"/>
          <a:lstStyle/>
          <a:p>
            <a:pPr algn="ctr">
              <a:lnSpc>
                <a:spcPct val="100000"/>
              </a:lnSpc>
            </a:pPr>
            <a:r>
              <a:rPr lang="pt-BR" sz="3200" dirty="0" smtClean="0">
                <a:solidFill>
                  <a:srgbClr val="C00000"/>
                </a:solidFill>
              </a:rPr>
              <a:t> </a:t>
            </a:r>
            <a:r>
              <a:rPr lang="pt-BR" sz="3200" b="1" u="sng" dirty="0">
                <a:solidFill>
                  <a:srgbClr val="C00000"/>
                </a:solidFill>
                <a:hlinkClick r:id="rId3"/>
              </a:rPr>
              <a:t>CONAB – Companhia Nacional de Abastecimento</a:t>
            </a:r>
            <a:endParaRPr lang="pt-BR" sz="3200" b="1" strike="noStrike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1620000" y="8585280"/>
            <a:ext cx="7917120" cy="180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829080" y="2089440"/>
            <a:ext cx="9652320" cy="478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endParaRPr lang="pt-BR" sz="3200" dirty="0" smtClean="0"/>
          </a:p>
          <a:p>
            <a:pPr algn="just"/>
            <a:r>
              <a:rPr lang="pt-BR" sz="3200" dirty="0"/>
              <a:t> </a:t>
            </a:r>
            <a:r>
              <a:rPr lang="pt-BR" sz="3200" dirty="0" smtClean="0"/>
              <a:t>   </a:t>
            </a:r>
            <a:r>
              <a:rPr lang="pt-BR" sz="3200" dirty="0"/>
              <a:t>A </a:t>
            </a:r>
            <a:r>
              <a:rPr lang="pt-BR" sz="3200" b="1" dirty="0"/>
              <a:t>CONAB</a:t>
            </a:r>
            <a:r>
              <a:rPr lang="pt-BR" sz="3200" dirty="0"/>
              <a:t> é a agência oficial do Governo Federal, encarregada de gerir as políticas agrícolas e de abastecimento, visando assegurar o atendimento das necessidades básicas da sociedade, preservando e estimulando os mecanismos de </a:t>
            </a:r>
            <a:r>
              <a:rPr lang="pt-BR" sz="3200" dirty="0" smtClean="0"/>
              <a:t>mercado.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5644831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224366" y="867906"/>
            <a:ext cx="9257034" cy="9298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 anchor="b"/>
          <a:lstStyle/>
          <a:p>
            <a:pPr algn="ctr">
              <a:lnSpc>
                <a:spcPct val="100000"/>
              </a:lnSpc>
            </a:pPr>
            <a:r>
              <a:rPr lang="pt-BR" sz="3200" dirty="0" smtClean="0">
                <a:solidFill>
                  <a:srgbClr val="C00000"/>
                </a:solidFill>
              </a:rPr>
              <a:t> </a:t>
            </a:r>
            <a:r>
              <a:rPr lang="pt-BR" sz="3200" b="1" u="sng" dirty="0">
                <a:solidFill>
                  <a:srgbClr val="C00000"/>
                </a:solidFill>
                <a:hlinkClick r:id="rId3"/>
              </a:rPr>
              <a:t>CONAB – Companhia Nacional de Abastecimento</a:t>
            </a:r>
            <a:endParaRPr lang="pt-BR" sz="3200" b="1" strike="noStrike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1620000" y="8585280"/>
            <a:ext cx="7917120" cy="180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5320" tIns="42480" rIns="85320" bIns="4248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829080" y="2089440"/>
            <a:ext cx="9652320" cy="478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r>
              <a:rPr lang="pt-BR" sz="2800" dirty="0" smtClean="0"/>
              <a:t>    </a:t>
            </a:r>
            <a:r>
              <a:rPr lang="pt-BR" sz="2800" dirty="0"/>
              <a:t>Na área social a </a:t>
            </a:r>
            <a:r>
              <a:rPr lang="pt-BR" sz="2800" b="1" dirty="0"/>
              <a:t>CONAB</a:t>
            </a:r>
            <a:r>
              <a:rPr lang="pt-BR" sz="2800" dirty="0"/>
              <a:t> atua em parceria com o Projeto Fome Zero, do Ministério </a:t>
            </a:r>
            <a:r>
              <a:rPr lang="pt-BR" sz="2800" dirty="0" smtClean="0"/>
              <a:t>do Desenvolvimento </a:t>
            </a:r>
            <a:r>
              <a:rPr lang="pt-BR" sz="2800" dirty="0"/>
              <a:t>Social e Combate à Fome (MDS), sendo </a:t>
            </a:r>
            <a:r>
              <a:rPr lang="pt-BR" sz="2800" dirty="0" smtClean="0"/>
              <a:t>responsável </a:t>
            </a:r>
            <a:r>
              <a:rPr lang="pt-BR" sz="2800" dirty="0"/>
              <a:t>pela logística do recebimento, armazenamento e distribuição dos donativos. A Companhia também promove, via leilão eletrônico, a compra de alimentos para atendimento aos índios, quilombolas e assentados que se encontram em situação de carência alimentar. </a:t>
            </a:r>
            <a:r>
              <a:rPr lang="pt-BR" sz="2800" b="1" dirty="0"/>
              <a:t>A Empresa também atua no Programa de Apoio à Agricultura Familiar, realizando a compra direta, a compra antecipada e os contratos de garantia de compra.</a:t>
            </a:r>
          </a:p>
        </p:txBody>
      </p:sp>
    </p:spTree>
    <p:extLst>
      <p:ext uri="{BB962C8B-B14F-4D97-AF65-F5344CB8AC3E}">
        <p14:creationId xmlns:p14="http://schemas.microsoft.com/office/powerpoint/2010/main" val="154255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109080" y="1153440"/>
            <a:ext cx="10152360" cy="255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5400" b="1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Declaração da comercialização da produção rural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0" name="CustomShape 2"/>
          <p:cNvSpPr/>
          <p:nvPr/>
        </p:nvSpPr>
        <p:spPr>
          <a:xfrm>
            <a:off x="3738960" y="5041800"/>
            <a:ext cx="355788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91000"/>
              </a:lnSpc>
              <a:spcBef>
                <a:spcPts val="1049"/>
              </a:spcBef>
            </a:pPr>
            <a:r>
              <a:rPr lang="pt-BR" sz="3600" b="1" strike="noStrike" spc="-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eSocial x Reinf 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CustomShape 3"/>
          <p:cNvSpPr/>
          <p:nvPr/>
        </p:nvSpPr>
        <p:spPr>
          <a:xfrm>
            <a:off x="8090115" y="7052505"/>
            <a:ext cx="2171324" cy="3401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 BERKLEY" panose="02000000000000000000" pitchFamily="2" charset="0"/>
                <a:ea typeface="Microsoft YaHei"/>
              </a:rPr>
              <a:t>Eduardo Bandeira</a:t>
            </a:r>
            <a:endParaRPr lang="pt-BR" sz="1800" b="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 BERKLEY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538200" y="1236960"/>
            <a:ext cx="9007920" cy="60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4240" tIns="41760" rIns="84240" bIns="41760"/>
          <a:lstStyle/>
          <a:p>
            <a:pPr>
              <a:lnSpc>
                <a:spcPct val="100000"/>
              </a:lnSpc>
            </a:pPr>
            <a:r>
              <a:rPr lang="pt-BR" sz="36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EFD-REINF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538200" y="1985040"/>
            <a:ext cx="10252800" cy="541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4240" tIns="41760" rIns="84240" bIns="41760"/>
          <a:lstStyle/>
          <a:p>
            <a:pPr marL="216000" indent="-215640">
              <a:lnSpc>
                <a:spcPct val="100000"/>
              </a:lnSpc>
              <a:buClr>
                <a:srgbClr val="000080"/>
              </a:buClr>
              <a:buFont typeface="Wingdings" charset="2"/>
              <a:buChar char=""/>
            </a:pPr>
            <a:r>
              <a:rPr lang="pt-BR" sz="265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R-2050 -	Comercialização da Produção Por Produtor Rural PJ/Agroindústria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120">
              <a:lnSpc>
                <a:spcPct val="100000"/>
              </a:lnSpc>
              <a:buClr>
                <a:srgbClr val="000080"/>
              </a:buClr>
              <a:buSzPct val="25000"/>
              <a:buFont typeface="Wingdings" charset="2"/>
              <a:buChar char=""/>
            </a:pPr>
            <a:r>
              <a:rPr lang="pt-BR" sz="22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Informação prestadas por produtor rural PJ e agroindústria;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120">
              <a:lnSpc>
                <a:spcPct val="100000"/>
              </a:lnSpc>
              <a:buClr>
                <a:srgbClr val="000080"/>
              </a:buClr>
              <a:buSzPct val="25000"/>
              <a:buFont typeface="Wingdings" charset="2"/>
              <a:buChar char=""/>
            </a:pPr>
            <a:r>
              <a:rPr lang="pt-BR" sz="22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Discriminando a base de cálculo e a contribuição devida.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22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OBS  – Comercialização de produtor PF é informada no </a:t>
            </a:r>
            <a:r>
              <a:rPr lang="pt-BR" sz="227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eSocial – Evento S-1260.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27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Fundamento legal: art. 25 da Lei nº 8.870, de 1994, na redação dada pela Lei nº 10.256, de 2001 e art. 22A  da Lei nº 8.212/91, incluído pela mesma Lei nº 10.256, de 2001. 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836640" y="2200680"/>
            <a:ext cx="9814680" cy="472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Comercialização da Produção – Produtor PJ e Agroindústria *: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  <a:buClr>
                <a:srgbClr val="000080"/>
              </a:buClr>
              <a:buFont typeface="Wingdings" charset="2"/>
              <a:buChar char="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Informação da RB por estabelecimento;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  <a:buClr>
                <a:srgbClr val="000080"/>
              </a:buClr>
              <a:buFont typeface="Wingdings" charset="2"/>
              <a:buChar char="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Valor da RB total;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  <a:buClr>
                <a:srgbClr val="000080"/>
              </a:buClr>
              <a:buFont typeface="Wingdings" charset="2"/>
              <a:buChar char="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 Produtor PJ : CP 1,7%, RAT 0,1% e SENAR 0,25% - lei 8870/94 alterada pela 13.606/2018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  <a:buClr>
                <a:srgbClr val="000080"/>
              </a:buClr>
              <a:buFont typeface="Wingdings" charset="2"/>
              <a:buChar char=""/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Agroindústria : Valor da CP (2,5%), RAT (0,1%) e Senar (0,25%) – lei 10.256/2001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4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* Exceto para entidades executoras do PAA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770040" y="1279800"/>
            <a:ext cx="9006480" cy="64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>
              <a:lnSpc>
                <a:spcPct val="100000"/>
              </a:lnSpc>
              <a:spcBef>
                <a:spcPts val="303"/>
              </a:spcBef>
              <a:spcAft>
                <a:spcPts val="853"/>
              </a:spcAft>
            </a:pPr>
            <a:r>
              <a:rPr lang="pt-BR" sz="37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Na </a:t>
            </a:r>
            <a:r>
              <a:rPr lang="pt-BR" sz="37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EFD-</a:t>
            </a:r>
            <a:r>
              <a:rPr lang="pt-BR" sz="3700" b="1" strike="noStrike" spc="-1" dirty="0" err="1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Reinf</a:t>
            </a:r>
            <a:r>
              <a:rPr lang="pt-BR" sz="37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 - ALÍQUOTAS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525600" y="1429200"/>
            <a:ext cx="10075241" cy="61804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3880" tIns="42120" rIns="83880" bIns="42120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Indicativo de </a:t>
            </a:r>
            <a:r>
              <a:rPr lang="pt-BR" sz="4000" b="1" strike="noStrike" spc="-1" dirty="0" smtClean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Comercialização PJ/Agro</a:t>
            </a:r>
            <a:endParaRPr lang="pt-BR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3200" b="1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</a:t>
            </a:r>
            <a:r>
              <a:rPr lang="pt-BR" sz="3200" b="1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Comercialização da Produção por Prod. Rural PJ/Agroindústria, exceto para entidades executoras do PAA </a:t>
            </a:r>
            <a:r>
              <a:rPr lang="pt-BR" sz="1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(calcula CP, GILRAT e SENAR) </a:t>
            </a:r>
            <a:r>
              <a:rPr lang="pt-BR" sz="1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R-2050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3200" b="1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</a:t>
            </a:r>
            <a:r>
              <a:rPr lang="pt-BR" sz="3200" b="1" strike="noStrike" spc="-1" dirty="0" smtClean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</a:t>
            </a:r>
            <a:r>
              <a:rPr lang="pt-BR" sz="3200" b="1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Comercialização da Produção para Entidade do Programa de Aquisição de Alimentos – PAA </a:t>
            </a:r>
            <a:r>
              <a:rPr lang="pt-BR" sz="1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(PJ calcula somente o SENAR, R-2050), </a:t>
            </a:r>
            <a:r>
              <a:rPr lang="pt-BR" sz="1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PAA Informa, </a:t>
            </a:r>
            <a:r>
              <a:rPr lang="pt-BR" sz="1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S-1250</a:t>
            </a:r>
            <a:r>
              <a:rPr lang="pt-BR" sz="1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, CP, GILRAT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3200" b="1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</a:t>
            </a:r>
            <a:r>
              <a:rPr lang="pt-BR" sz="3200" b="1" strike="noStrike" spc="-1" dirty="0" smtClean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</a:t>
            </a:r>
            <a:r>
              <a:rPr lang="pt-BR" sz="3200" b="1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Comercialização direta da Produção no Mercado Externo.</a:t>
            </a:r>
            <a:r>
              <a:rPr lang="pt-BR" sz="32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</a:t>
            </a:r>
            <a:r>
              <a:rPr lang="pt-BR" sz="1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(PJ calcula somente o </a:t>
            </a:r>
            <a:r>
              <a:rPr lang="pt-BR" sz="1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SENAR, R-2050) – Art. 194 CF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3600" b="1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pt-BR" sz="36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# 26, {</a:t>
            </a:r>
            <a:r>
              <a:rPr lang="pt-BR" sz="3600" b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indCom</a:t>
            </a:r>
            <a:r>
              <a:rPr lang="pt-BR" sz="36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}, R-2050,  pg.19 do Leiautes 1.4</a:t>
            </a:r>
          </a:p>
          <a:p>
            <a:pPr>
              <a:lnSpc>
                <a:spcPct val="100000"/>
              </a:lnSpc>
            </a:pPr>
            <a:endParaRPr lang="pt-BR" sz="4000" b="1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pt-BR" sz="40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789120" y="2048400"/>
            <a:ext cx="9814680" cy="474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Quem está obrigado  a enviar: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1- </a:t>
            </a:r>
            <a:r>
              <a:rPr lang="pt-BR" sz="277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Pessoas Jurídicas </a:t>
            </a: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em geral, quando efetuar aquisição de produtos rurais de </a:t>
            </a:r>
            <a:r>
              <a:rPr lang="pt-BR" sz="277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pessoa física ou de segurado especial</a:t>
            </a: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, independentemente de as operações terem sido realizadas diretamente com o produtor ou com intermediário pessoa física;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2- </a:t>
            </a:r>
            <a:r>
              <a:rPr lang="pt-BR" sz="277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Pessoa Física </a:t>
            </a: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(intermediário) que adquire produção de </a:t>
            </a:r>
            <a:r>
              <a:rPr lang="pt-BR" sz="277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produtor</a:t>
            </a: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 </a:t>
            </a:r>
            <a:r>
              <a:rPr lang="pt-BR" sz="277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rural pessoa física ou de segurado especial </a:t>
            </a: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para venda no varejo a consumidor final pessoa física, outro produtor rural pessoa física ou segurado especial; 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8" name="CustomShape 2"/>
          <p:cNvSpPr/>
          <p:nvPr/>
        </p:nvSpPr>
        <p:spPr>
          <a:xfrm>
            <a:off x="812880" y="1049760"/>
            <a:ext cx="9007920" cy="64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>
              <a:lnSpc>
                <a:spcPct val="100000"/>
              </a:lnSpc>
              <a:spcBef>
                <a:spcPts val="303"/>
              </a:spcBef>
              <a:spcAft>
                <a:spcPts val="853"/>
              </a:spcAft>
            </a:pPr>
            <a:r>
              <a:rPr lang="pt-BR" sz="32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eSocial - </a:t>
            </a:r>
            <a:r>
              <a:rPr lang="pt-BR" sz="3200" b="1" strike="noStrike" spc="-1">
                <a:solidFill>
                  <a:srgbClr val="1A1A66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S-1250 – Aquisição de Produção </a:t>
            </a:r>
            <a:r>
              <a:rPr lang="pt-BR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Rural 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303"/>
              </a:spcBef>
              <a:spcAft>
                <a:spcPts val="853"/>
              </a:spcAft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770040" y="2149920"/>
            <a:ext cx="10092600" cy="474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3-Entidade inscrita no Programa de Aquisição de Alimentos (PAA), quando a mesma efetuar a aquisição de produtos rurais no âmbito do PAA, de </a:t>
            </a:r>
            <a:r>
              <a:rPr lang="pt-BR" sz="277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produtor rural pessoa física ou pessoa jurídica</a:t>
            </a: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; 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4- A cooperativa adquirente de produto rural;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5-A CONAB, quando adquirir produtos do produtor rural </a:t>
            </a:r>
            <a:r>
              <a:rPr lang="pt-BR" sz="277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pessoa física </a:t>
            </a: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ou do produtor rural </a:t>
            </a:r>
            <a:r>
              <a:rPr lang="pt-BR" sz="277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pessoa jurídica</a:t>
            </a: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, destinados ao Programa de Aquisição de Alimentos, instituído pelo art. 19 da Lei nº 10.696/2003.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762120" y="1300680"/>
            <a:ext cx="9970200" cy="64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>
              <a:lnSpc>
                <a:spcPct val="100000"/>
              </a:lnSpc>
              <a:spcBef>
                <a:spcPts val="303"/>
              </a:spcBef>
              <a:spcAft>
                <a:spcPts val="853"/>
              </a:spcAft>
            </a:pPr>
            <a:r>
              <a:rPr lang="pt-BR" sz="277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eSocial – S 1250- Aquisição de Produto Rural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303"/>
              </a:spcBef>
              <a:spcAft>
                <a:spcPts val="853"/>
              </a:spcAft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525600" y="1429200"/>
            <a:ext cx="10133640" cy="563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3880" tIns="42120" rIns="83880" bIns="42120"/>
          <a:lstStyle/>
          <a:p>
            <a:pPr>
              <a:lnSpc>
                <a:spcPct val="100000"/>
              </a:lnSpc>
            </a:pPr>
            <a:r>
              <a:rPr lang="pt-BR" sz="4159" b="1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S-1250- Informações gerais: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22228B"/>
              </a:buClr>
              <a:buFont typeface="Noto Sans Symbols"/>
              <a:buChar char="✓"/>
            </a:pPr>
            <a:r>
              <a:rPr lang="pt-BR" sz="4159" b="0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Identificação do estabelecimento adquirente;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22228B"/>
              </a:buClr>
              <a:buFont typeface="Noto Sans Symbols"/>
              <a:buChar char="✓"/>
            </a:pPr>
            <a:r>
              <a:rPr lang="pt-BR" sz="4159" b="0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Identificação dos produtores rurais;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22228B"/>
              </a:buClr>
              <a:buFont typeface="Noto Sans Symbols"/>
              <a:buChar char="✓"/>
            </a:pPr>
            <a:r>
              <a:rPr lang="pt-BR" sz="4159" b="0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Cálculo das contribuições sub-rogadas;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22228B"/>
              </a:buClr>
              <a:buFont typeface="Noto Sans Symbols"/>
              <a:buChar char="✓"/>
            </a:pPr>
            <a:r>
              <a:rPr lang="pt-BR" sz="4159" b="0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Informação de processo judicial caso existente.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433953" y="1429199"/>
            <a:ext cx="10225287" cy="63199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3880" tIns="42120" rIns="83880" bIns="42120"/>
          <a:lstStyle/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S-1250- Indicativo de </a:t>
            </a:r>
            <a:r>
              <a:rPr lang="pt-BR" sz="3600" b="1" strike="noStrike" spc="-1" dirty="0" smtClean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Aquisição PF/PJ/Agro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3200" b="0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</a:t>
            </a:r>
            <a:r>
              <a:rPr lang="pt-BR" sz="320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Aquisição da produção de produtor rural pessoa física ou segurado especial em geral. </a:t>
            </a:r>
            <a:r>
              <a:rPr lang="pt-BR" sz="14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(calcula a CP, GILRAT e SENAR)</a:t>
            </a:r>
            <a:endParaRPr lang="pt-BR" sz="14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3200" b="0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</a:t>
            </a:r>
            <a:r>
              <a:rPr lang="pt-BR" sz="320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Aquisição da produção de produtor rural pessoa física ou segurado especial em geral por Entidade do PAA </a:t>
            </a:r>
            <a:r>
              <a:rPr lang="pt-BR" sz="1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(calcula a CP, GILRAT e SENAR – S-1250, PAA Sub-Rogação)</a:t>
            </a:r>
            <a:endParaRPr lang="pt-BR" sz="18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3200" b="0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</a:t>
            </a:r>
            <a:r>
              <a:rPr lang="pt-BR" sz="320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Aquisição da produção de produtor rural pessoa jurídica por Entidade do PAA</a:t>
            </a:r>
            <a:r>
              <a:rPr lang="pt-BR" sz="3200" b="0" strike="noStrike" spc="-1" dirty="0" smtClean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.</a:t>
            </a:r>
            <a:r>
              <a:rPr lang="pt-BR" sz="1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</a:t>
            </a:r>
            <a:r>
              <a:rPr lang="pt-BR" sz="1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PJ calcula somente SENAR, </a:t>
            </a:r>
            <a:r>
              <a:rPr lang="pt-BR" sz="1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R-2050)</a:t>
            </a:r>
            <a:endParaRPr lang="pt-BR" sz="18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1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  </a:t>
            </a:r>
            <a:r>
              <a:rPr lang="pt-BR" sz="1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   </a:t>
            </a:r>
            <a:r>
              <a:rPr lang="pt-BR" sz="1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</a:t>
            </a:r>
            <a:r>
              <a:rPr lang="pt-BR" sz="1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PAA, </a:t>
            </a:r>
            <a:r>
              <a:rPr lang="pt-BR" sz="1800" b="1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S-1250, </a:t>
            </a:r>
            <a:r>
              <a:rPr lang="pt-BR" sz="1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CP e GILRAT)</a:t>
            </a:r>
            <a:endParaRPr lang="pt-BR" sz="18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# </a:t>
            </a:r>
            <a:r>
              <a:rPr lang="pt-BR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20, </a:t>
            </a:r>
            <a:r>
              <a:rPr lang="pt-BR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pt-BR" sz="28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indAquis</a:t>
            </a:r>
            <a:r>
              <a:rPr lang="pt-BR" sz="2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}, S-1250, Leiautes, p 63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hape 496"/>
          <p:cNvSpPr txBox="1">
            <a:spLocks noChangeArrowheads="1"/>
          </p:cNvSpPr>
          <p:nvPr/>
        </p:nvSpPr>
        <p:spPr bwMode="auto">
          <a:xfrm>
            <a:off x="1025803" y="1283854"/>
            <a:ext cx="9111694" cy="108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626" tIns="52798" rIns="105626" bIns="52798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ct val="25000"/>
            </a:pPr>
            <a:r>
              <a:rPr lang="pt-BR" altLang="pt-BR" sz="4159">
                <a:solidFill>
                  <a:srgbClr val="1919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Número de identificação CAEPF</a:t>
            </a:r>
          </a:p>
        </p:txBody>
      </p:sp>
      <p:sp>
        <p:nvSpPr>
          <p:cNvPr id="43011" name="Shape 497"/>
          <p:cNvSpPr>
            <a:spLocks noChangeArrowheads="1"/>
          </p:cNvSpPr>
          <p:nvPr/>
        </p:nvSpPr>
        <p:spPr bwMode="auto">
          <a:xfrm>
            <a:off x="1355937" y="2967537"/>
            <a:ext cx="8422081" cy="2828147"/>
          </a:xfrm>
          <a:prstGeom prst="rect">
            <a:avLst/>
          </a:prstGeom>
          <a:solidFill>
            <a:srgbClr val="FFFFFF"/>
          </a:solidFill>
          <a:ln w="25550">
            <a:solidFill>
              <a:srgbClr val="FFFFFF"/>
            </a:solidFill>
            <a:miter lim="8000"/>
            <a:headEnd/>
            <a:tailEnd/>
          </a:ln>
        </p:spPr>
        <p:txBody>
          <a:bodyPr lIns="105626" tIns="166367" rIns="105626" bIns="52798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ct val="25000"/>
            </a:pPr>
            <a:r>
              <a:rPr lang="pt-BR" altLang="pt-BR" sz="2773">
                <a:solidFill>
                  <a:srgbClr val="19191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Número identificador da atividade</a:t>
            </a:r>
          </a:p>
        </p:txBody>
      </p:sp>
      <p:sp>
        <p:nvSpPr>
          <p:cNvPr id="43012" name="Shape 498"/>
          <p:cNvSpPr>
            <a:spLocks noChangeArrowheads="1"/>
          </p:cNvSpPr>
          <p:nvPr/>
        </p:nvSpPr>
        <p:spPr bwMode="auto">
          <a:xfrm>
            <a:off x="1953846" y="3983615"/>
            <a:ext cx="3763526" cy="75747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5626" tIns="52798" rIns="105626" bIns="52798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ct val="25000"/>
            </a:pPr>
            <a:r>
              <a:rPr lang="pt-BR" altLang="pt-BR" sz="3235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NNN.NNN.NNN</a:t>
            </a:r>
          </a:p>
        </p:txBody>
      </p:sp>
      <p:sp>
        <p:nvSpPr>
          <p:cNvPr id="43013" name="Shape 499"/>
          <p:cNvSpPr>
            <a:spLocks noChangeArrowheads="1"/>
          </p:cNvSpPr>
          <p:nvPr/>
        </p:nvSpPr>
        <p:spPr bwMode="auto">
          <a:xfrm>
            <a:off x="5886107" y="3983615"/>
            <a:ext cx="1848750" cy="75747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5626" tIns="52798" rIns="105626" bIns="52798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ct val="25000"/>
            </a:pPr>
            <a:r>
              <a:rPr lang="pt-BR" altLang="pt-BR" sz="3697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NNNN</a:t>
            </a:r>
          </a:p>
        </p:txBody>
      </p:sp>
      <p:sp>
        <p:nvSpPr>
          <p:cNvPr id="43014" name="Shape 500"/>
          <p:cNvSpPr>
            <a:spLocks noChangeArrowheads="1"/>
          </p:cNvSpPr>
          <p:nvPr/>
        </p:nvSpPr>
        <p:spPr bwMode="auto">
          <a:xfrm>
            <a:off x="7903591" y="3983615"/>
            <a:ext cx="1254509" cy="75747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5626" tIns="52798" rIns="105626" bIns="52798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ct val="25000"/>
            </a:pPr>
            <a:r>
              <a:rPr lang="pt-BR" altLang="pt-BR" sz="4159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NN</a:t>
            </a:r>
          </a:p>
        </p:txBody>
      </p:sp>
      <p:sp>
        <p:nvSpPr>
          <p:cNvPr id="43015" name="Shape 501"/>
          <p:cNvSpPr>
            <a:spLocks noChangeArrowheads="1"/>
          </p:cNvSpPr>
          <p:nvPr/>
        </p:nvSpPr>
        <p:spPr bwMode="auto">
          <a:xfrm>
            <a:off x="2918570" y="4849299"/>
            <a:ext cx="1834077" cy="46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626" tIns="52798" rIns="105626" bIns="52798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ct val="25000"/>
            </a:pPr>
            <a:r>
              <a:rPr lang="pt-BR" altLang="pt-BR" sz="2311" b="1">
                <a:solidFill>
                  <a:srgbClr val="19191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CPF</a:t>
            </a:r>
          </a:p>
        </p:txBody>
      </p:sp>
      <p:sp>
        <p:nvSpPr>
          <p:cNvPr id="43016" name="Shape 502"/>
          <p:cNvSpPr>
            <a:spLocks noChangeArrowheads="1"/>
          </p:cNvSpPr>
          <p:nvPr/>
        </p:nvSpPr>
        <p:spPr bwMode="auto">
          <a:xfrm>
            <a:off x="5893443" y="4849299"/>
            <a:ext cx="1834077" cy="46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626" tIns="52798" rIns="105626" bIns="52798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ct val="25000"/>
            </a:pPr>
            <a:r>
              <a:rPr lang="pt-BR" altLang="pt-BR" sz="2311" b="1">
                <a:solidFill>
                  <a:srgbClr val="19191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Sequencial</a:t>
            </a:r>
          </a:p>
        </p:txBody>
      </p:sp>
      <p:sp>
        <p:nvSpPr>
          <p:cNvPr id="43017" name="Shape 503"/>
          <p:cNvSpPr>
            <a:spLocks noChangeArrowheads="1"/>
          </p:cNvSpPr>
          <p:nvPr/>
        </p:nvSpPr>
        <p:spPr bwMode="auto">
          <a:xfrm>
            <a:off x="7613807" y="4744758"/>
            <a:ext cx="1834077" cy="817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626" tIns="52798" rIns="105626" bIns="52798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ct val="25000"/>
            </a:pPr>
            <a:r>
              <a:rPr lang="pt-BR" altLang="pt-BR" sz="2311" b="1">
                <a:solidFill>
                  <a:srgbClr val="19191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Dígito</a:t>
            </a:r>
          </a:p>
          <a:p>
            <a:pPr algn="ctr" eaLnBrk="1" hangingPunct="1">
              <a:buSzPct val="25000"/>
            </a:pPr>
            <a:r>
              <a:rPr lang="pt-BR" altLang="pt-BR" sz="2311" b="1">
                <a:solidFill>
                  <a:srgbClr val="19191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Verificador</a:t>
            </a:r>
          </a:p>
        </p:txBody>
      </p:sp>
    </p:spTree>
    <p:extLst>
      <p:ext uri="{BB962C8B-B14F-4D97-AF65-F5344CB8AC3E}">
        <p14:creationId xmlns:p14="http://schemas.microsoft.com/office/powerpoint/2010/main" val="2371037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397080" y="1441440"/>
            <a:ext cx="10406520" cy="6481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Quem está obrigado: </a:t>
            </a:r>
            <a:r>
              <a:rPr lang="pt-B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o produtor rural pessoa física e o segurado especial devem informar o valor da receita bruta da comercialização da produção rural própria e dos subprodutos e resíduos, se houver, quando comercializar com</a:t>
            </a: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• adquirente domiciliado no exterior;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• consumidor pessoa física, no varejo;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• outro produtor rural pessoa física ou segurado especial; 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• pessoa jurídica, na qualidade de adquirente, consumidora ou consignatária; 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• pessoa física não produtor rural, quando adquire produção para venda, no varejo ou a consumidor pessoa física;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 • destinatário incerto ou quando não houver comprovação formal do destino da produção. 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733320" y="865440"/>
            <a:ext cx="9974880" cy="64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>
              <a:lnSpc>
                <a:spcPct val="100000"/>
              </a:lnSpc>
              <a:spcBef>
                <a:spcPts val="303"/>
              </a:spcBef>
              <a:spcAft>
                <a:spcPts val="853"/>
              </a:spcAft>
            </a:pPr>
            <a:r>
              <a:rPr lang="pt-BR" sz="231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eSocial – S 1260- Comercialização da Prod.Rural-PF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525600" y="1429200"/>
            <a:ext cx="10133640" cy="563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3880" tIns="42120" rIns="83880" bIns="42120"/>
          <a:lstStyle/>
          <a:p>
            <a:pPr>
              <a:lnSpc>
                <a:spcPct val="100000"/>
              </a:lnSpc>
            </a:pPr>
            <a:r>
              <a:rPr lang="pt-BR" sz="3700" b="1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S-1260- Informações gerais: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22228B"/>
              </a:buClr>
              <a:buFont typeface="Noto Sans Symbols"/>
              <a:buChar char="✓"/>
            </a:pPr>
            <a:r>
              <a:rPr lang="pt-BR" sz="3700" b="0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Um evento por produtor rural/segurado especial.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22228B"/>
              </a:buClr>
              <a:buFont typeface="Noto Sans Symbols"/>
              <a:buChar char="✓"/>
            </a:pPr>
            <a:r>
              <a:rPr lang="pt-BR" sz="3700" b="0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Identificação do estabelecimento (CAEF)comercializante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22228B"/>
              </a:buClr>
              <a:buFont typeface="Noto Sans Symbols"/>
              <a:buChar char="✓"/>
            </a:pPr>
            <a:r>
              <a:rPr lang="pt-BR" sz="3700" b="0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Identificação dos adquirentes (não obrigatório).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22228B"/>
              </a:buClr>
              <a:buFont typeface="Noto Sans Symbols"/>
              <a:buChar char="✓"/>
            </a:pPr>
            <a:r>
              <a:rPr lang="pt-BR" sz="3700" b="0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Cálculo das contribuições quando devidas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22228B"/>
              </a:buClr>
              <a:buFont typeface="Noto Sans Symbols"/>
              <a:buChar char="✓"/>
            </a:pPr>
            <a:r>
              <a:rPr lang="pt-BR" sz="3700" b="0" strike="noStrike" spc="-1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Informação de processo judicial caso existente.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382680" y="999000"/>
            <a:ext cx="10276560" cy="66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3880" tIns="42120" rIns="83880" bIns="42120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S-1260- Indicativo de Comercialização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3700" b="1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</a:t>
            </a:r>
            <a:r>
              <a:rPr lang="pt-BR" sz="370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</a:t>
            </a:r>
            <a:r>
              <a:rPr lang="pt-BR" sz="231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Comercialização da Produção efetuada diretamente no varejo a consumidor final ou a outro produtor rural pessoa física por Produtor Rural Pessoa Física, inclusive por Segurado Especial.</a:t>
            </a:r>
            <a:r>
              <a:rPr lang="pt-BR" sz="1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</a:t>
            </a:r>
            <a:r>
              <a:rPr lang="pt-BR" sz="16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(S-1260, calcula </a:t>
            </a:r>
            <a:r>
              <a:rPr lang="pt-BR" sz="16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CP, GILRAT e SENAR 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310" b="1" strike="noStrike" spc="-1" dirty="0" smtClean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</a:t>
            </a:r>
            <a:r>
              <a:rPr lang="pt-BR" sz="2310" b="0" strike="noStrike" spc="-1" dirty="0" smtClean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</a:t>
            </a:r>
            <a:r>
              <a:rPr lang="pt-BR" sz="231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Comercialização da Produção por Prod. Rural PF/Seg. Especial - Vendas a PJ (exceto Entidade inscrita no Programa de Aquisição de Alimentos – PAA), a pessoa física não produtor rural que adquire produção para venda no varejo a consumidor pessoa física ou a Intermediário PF (Calcula Nada) 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31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     </a:t>
            </a:r>
            <a:r>
              <a:rPr lang="pt-BR" sz="231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(PJ</a:t>
            </a:r>
            <a:r>
              <a:rPr lang="pt-BR" sz="2310" b="0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PF </a:t>
            </a:r>
            <a:r>
              <a:rPr lang="pt-BR" sz="231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Sub-Rogação, </a:t>
            </a:r>
            <a:r>
              <a:rPr lang="pt-BR" sz="2310" b="0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S-1250, CP, GILRAT e SENAR) 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310" b="1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8</a:t>
            </a:r>
            <a:r>
              <a:rPr lang="pt-BR" sz="231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Comercialização da Produção da Pessoa Física/Segurado Especial para Entidade inscrita no Programa de Aquisição de Alimentos – PAA </a:t>
            </a:r>
            <a:r>
              <a:rPr lang="pt-BR" sz="190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(Calcula Nada)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31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             </a:t>
            </a:r>
            <a:r>
              <a:rPr lang="pt-BR" sz="231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(PAA, Sub-Rogação, </a:t>
            </a:r>
            <a:r>
              <a:rPr lang="pt-BR" sz="2310" b="0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S-1250, CP, GILRAT e SENAR)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310" b="1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</a:t>
            </a:r>
            <a:r>
              <a:rPr lang="pt-BR" sz="2310" b="0" strike="noStrike" spc="-1" dirty="0">
                <a:solidFill>
                  <a:srgbClr val="22228B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- Comercialização da Produção no Mercado Externo.</a:t>
            </a:r>
            <a:r>
              <a:rPr lang="pt-BR" sz="1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</a:t>
            </a:r>
            <a:r>
              <a:rPr lang="pt-BR" sz="1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(PJ, calcula </a:t>
            </a:r>
            <a:r>
              <a:rPr lang="pt-BR" sz="18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somente </a:t>
            </a:r>
            <a:r>
              <a:rPr lang="pt-BR" sz="1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SENAR). </a:t>
            </a:r>
            <a:r>
              <a:rPr lang="pt-BR" b="1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Imunidade, </a:t>
            </a:r>
            <a:r>
              <a:rPr lang="pt-BR" sz="180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Art. 194 da CF.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pt-BR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# </a:t>
            </a:r>
            <a:r>
              <a:rPr lang="pt-BR" sz="24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19, </a:t>
            </a:r>
            <a:r>
              <a:rPr lang="pt-BR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pt-BR" sz="24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indComerc</a:t>
            </a:r>
            <a:r>
              <a:rPr lang="pt-BR" sz="24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}, S-1260, </a:t>
            </a:r>
            <a:r>
              <a:rPr lang="pt-BR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Leiautes, p </a:t>
            </a:r>
            <a:r>
              <a:rPr lang="pt-BR" sz="24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endParaRPr lang="pt-BR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CustomShape 1"/>
          <p:cNvSpPr/>
          <p:nvPr/>
        </p:nvSpPr>
        <p:spPr>
          <a:xfrm>
            <a:off x="142728" y="2000667"/>
            <a:ext cx="10876636" cy="148232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8" name="CustomShape 2"/>
          <p:cNvSpPr/>
          <p:nvPr/>
        </p:nvSpPr>
        <p:spPr>
          <a:xfrm>
            <a:off x="142728" y="5281095"/>
            <a:ext cx="10876636" cy="148232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49" name="Imagem 206"/>
          <p:cNvPicPr/>
          <p:nvPr/>
        </p:nvPicPr>
        <p:blipFill>
          <a:blip r:embed="rId2"/>
          <a:stretch/>
        </p:blipFill>
        <p:spPr>
          <a:xfrm>
            <a:off x="7050019" y="5529962"/>
            <a:ext cx="823074" cy="823074"/>
          </a:xfrm>
          <a:prstGeom prst="rect">
            <a:avLst/>
          </a:prstGeom>
          <a:ln>
            <a:noFill/>
          </a:ln>
        </p:spPr>
      </p:pic>
      <p:pic>
        <p:nvPicPr>
          <p:cNvPr id="550" name="Imagem 2"/>
          <p:cNvPicPr/>
          <p:nvPr/>
        </p:nvPicPr>
        <p:blipFill>
          <a:blip r:embed="rId3"/>
          <a:stretch/>
        </p:blipFill>
        <p:spPr>
          <a:xfrm>
            <a:off x="3293613" y="2263707"/>
            <a:ext cx="823074" cy="823074"/>
          </a:xfrm>
          <a:prstGeom prst="rect">
            <a:avLst/>
          </a:prstGeom>
          <a:ln>
            <a:noFill/>
          </a:ln>
        </p:spPr>
      </p:pic>
      <p:sp>
        <p:nvSpPr>
          <p:cNvPr id="551" name="CustomShape 3"/>
          <p:cNvSpPr/>
          <p:nvPr/>
        </p:nvSpPr>
        <p:spPr>
          <a:xfrm>
            <a:off x="142728" y="3638903"/>
            <a:ext cx="10876636" cy="148232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2" name="CustomShape 4"/>
          <p:cNvSpPr/>
          <p:nvPr/>
        </p:nvSpPr>
        <p:spPr>
          <a:xfrm>
            <a:off x="767367" y="968611"/>
            <a:ext cx="9627357" cy="12941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406" tIns="41203" rIns="82406" bIns="41203" anchor="ctr"/>
          <a:lstStyle/>
          <a:p>
            <a:pPr>
              <a:lnSpc>
                <a:spcPct val="90000"/>
              </a:lnSpc>
            </a:pPr>
            <a:r>
              <a:rPr lang="pt-BR" sz="4029" b="1" spc="-1">
                <a:solidFill>
                  <a:srgbClr val="2F559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Comercialização Rural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3" name="CustomShape 5"/>
          <p:cNvSpPr/>
          <p:nvPr/>
        </p:nvSpPr>
        <p:spPr>
          <a:xfrm>
            <a:off x="8526410" y="2580807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54" name="Imagem 107"/>
          <p:cNvPicPr/>
          <p:nvPr/>
        </p:nvPicPr>
        <p:blipFill>
          <a:blip r:embed="rId4"/>
          <a:stretch/>
        </p:blipFill>
        <p:spPr>
          <a:xfrm>
            <a:off x="7051667" y="2267663"/>
            <a:ext cx="823074" cy="823074"/>
          </a:xfrm>
          <a:prstGeom prst="rect">
            <a:avLst/>
          </a:prstGeom>
          <a:ln>
            <a:noFill/>
          </a:ln>
        </p:spPr>
      </p:pic>
      <p:sp>
        <p:nvSpPr>
          <p:cNvPr id="555" name="CustomShape 6"/>
          <p:cNvSpPr/>
          <p:nvPr/>
        </p:nvSpPr>
        <p:spPr>
          <a:xfrm>
            <a:off x="3002554" y="3039645"/>
            <a:ext cx="1392995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Pessoa Física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6" name="CustomShape 7"/>
          <p:cNvSpPr/>
          <p:nvPr/>
        </p:nvSpPr>
        <p:spPr>
          <a:xfrm>
            <a:off x="6587885" y="3039645"/>
            <a:ext cx="1750309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PJ / Agroindústria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7" name="CustomShape 8"/>
          <p:cNvSpPr/>
          <p:nvPr/>
        </p:nvSpPr>
        <p:spPr>
          <a:xfrm>
            <a:off x="9739430" y="2277882"/>
            <a:ext cx="624639" cy="778574"/>
          </a:xfrm>
          <a:custGeom>
            <a:avLst/>
            <a:gdLst/>
            <a:ahLst/>
            <a:cxnLst/>
            <a:rect l="l" t="t" r="r" b="b"/>
            <a:pathLst>
              <a:path w="720001" h="720001">
                <a:moveTo>
                  <a:pt x="0" y="268019"/>
                </a:moveTo>
                <a:cubicBezTo>
                  <a:pt x="107950" y="207908"/>
                  <a:pt x="123388" y="222250"/>
                  <a:pt x="297799" y="6350"/>
                </a:cubicBezTo>
                <a:lnTo>
                  <a:pt x="657151" y="0"/>
                </a:lnTo>
                <a:cubicBezTo>
                  <a:pt x="691862" y="0"/>
                  <a:pt x="720000" y="28138"/>
                  <a:pt x="720000" y="62849"/>
                </a:cubicBezTo>
                <a:lnTo>
                  <a:pt x="720000" y="657151"/>
                </a:lnTo>
                <a:cubicBezTo>
                  <a:pt x="720000" y="691862"/>
                  <a:pt x="691862" y="720000"/>
                  <a:pt x="657151" y="720000"/>
                </a:cubicBezTo>
                <a:lnTo>
                  <a:pt x="62849" y="720000"/>
                </a:lnTo>
                <a:cubicBezTo>
                  <a:pt x="28138" y="720000"/>
                  <a:pt x="0" y="691862"/>
                  <a:pt x="0" y="657151"/>
                </a:cubicBezTo>
                <a:lnTo>
                  <a:pt x="0" y="268019"/>
                </a:lnTo>
              </a:path>
            </a:pathLst>
          </a:custGeom>
          <a:solidFill>
            <a:schemeClr val="bg1">
              <a:lumMod val="95000"/>
            </a:schemeClr>
          </a:solidFill>
          <a:ln w="57240"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8" name="CustomShape 9"/>
          <p:cNvSpPr/>
          <p:nvPr/>
        </p:nvSpPr>
        <p:spPr>
          <a:xfrm flipH="1">
            <a:off x="9705149" y="2233712"/>
            <a:ext cx="289411" cy="328636"/>
          </a:xfrm>
          <a:prstGeom prst="rtTriangle">
            <a:avLst/>
          </a:prstGeom>
          <a:gradFill>
            <a:gsLst>
              <a:gs pos="0">
                <a:schemeClr val="accent4"/>
              </a:gs>
              <a:gs pos="59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lin ang="7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9" name="CustomShape 10"/>
          <p:cNvSpPr/>
          <p:nvPr/>
        </p:nvSpPr>
        <p:spPr>
          <a:xfrm rot="18900000">
            <a:off x="9739430" y="2287770"/>
            <a:ext cx="221508" cy="229749"/>
          </a:xfrm>
          <a:prstGeom prst="pie">
            <a:avLst>
              <a:gd name="adj1" fmla="val 21323438"/>
              <a:gd name="adj2" fmla="val 10901535"/>
            </a:avLst>
          </a:prstGeom>
          <a:gradFill>
            <a:gsLst>
              <a:gs pos="6000">
                <a:srgbClr val="00B0F0"/>
              </a:gs>
              <a:gs pos="7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60" name="Imagem 123"/>
          <p:cNvPicPr/>
          <p:nvPr/>
        </p:nvPicPr>
        <p:blipFill>
          <a:blip r:embed="rId5"/>
          <a:stretch/>
        </p:blipFill>
        <p:spPr>
          <a:xfrm>
            <a:off x="5334321" y="2947350"/>
            <a:ext cx="493449" cy="493449"/>
          </a:xfrm>
          <a:prstGeom prst="rect">
            <a:avLst/>
          </a:prstGeom>
          <a:ln>
            <a:noFill/>
          </a:ln>
        </p:spPr>
      </p:pic>
      <p:pic>
        <p:nvPicPr>
          <p:cNvPr id="561" name="Imagem 124"/>
          <p:cNvPicPr/>
          <p:nvPr/>
        </p:nvPicPr>
        <p:blipFill>
          <a:blip r:embed="rId6"/>
          <a:stretch/>
        </p:blipFill>
        <p:spPr>
          <a:xfrm>
            <a:off x="5334321" y="2067251"/>
            <a:ext cx="493449" cy="493449"/>
          </a:xfrm>
          <a:prstGeom prst="rect">
            <a:avLst/>
          </a:prstGeom>
          <a:ln>
            <a:noFill/>
          </a:ln>
        </p:spPr>
      </p:pic>
      <p:sp>
        <p:nvSpPr>
          <p:cNvPr id="562" name="CustomShape 11"/>
          <p:cNvSpPr/>
          <p:nvPr/>
        </p:nvSpPr>
        <p:spPr>
          <a:xfrm>
            <a:off x="5082158" y="2485216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3" name="CustomShape 12"/>
          <p:cNvSpPr/>
          <p:nvPr/>
        </p:nvSpPr>
        <p:spPr>
          <a:xfrm rot="10800000">
            <a:off x="8716933" y="3667910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4" name="CustomShape 13"/>
          <p:cNvSpPr/>
          <p:nvPr/>
        </p:nvSpPr>
        <p:spPr>
          <a:xfrm>
            <a:off x="9682734" y="3039645"/>
            <a:ext cx="763741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S-1250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5" name="CustomShape 14"/>
          <p:cNvSpPr/>
          <p:nvPr/>
        </p:nvSpPr>
        <p:spPr>
          <a:xfrm rot="10800000">
            <a:off x="3751792" y="3569023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66" name="Imagem 71"/>
          <p:cNvPicPr/>
          <p:nvPr/>
        </p:nvPicPr>
        <p:blipFill>
          <a:blip r:embed="rId3"/>
          <a:stretch/>
        </p:blipFill>
        <p:spPr>
          <a:xfrm>
            <a:off x="3286031" y="3868981"/>
            <a:ext cx="823074" cy="823074"/>
          </a:xfrm>
          <a:prstGeom prst="rect">
            <a:avLst/>
          </a:prstGeom>
          <a:ln>
            <a:noFill/>
          </a:ln>
        </p:spPr>
      </p:pic>
      <p:sp>
        <p:nvSpPr>
          <p:cNvPr id="567" name="CustomShape 15"/>
          <p:cNvSpPr/>
          <p:nvPr/>
        </p:nvSpPr>
        <p:spPr>
          <a:xfrm>
            <a:off x="715946" y="3039645"/>
            <a:ext cx="763741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S-1260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8" name="CustomShape 16"/>
          <p:cNvSpPr/>
          <p:nvPr/>
        </p:nvSpPr>
        <p:spPr>
          <a:xfrm>
            <a:off x="3002554" y="4670629"/>
            <a:ext cx="1392995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Pessoa Física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9" name="CustomShape 17"/>
          <p:cNvSpPr/>
          <p:nvPr/>
        </p:nvSpPr>
        <p:spPr>
          <a:xfrm>
            <a:off x="6338030" y="4670629"/>
            <a:ext cx="2250020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Pessoa Física / Exterior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70" name="Imagem 177"/>
          <p:cNvPicPr/>
          <p:nvPr/>
        </p:nvPicPr>
        <p:blipFill>
          <a:blip r:embed="rId5"/>
          <a:stretch/>
        </p:blipFill>
        <p:spPr>
          <a:xfrm>
            <a:off x="5334321" y="4578334"/>
            <a:ext cx="493449" cy="493449"/>
          </a:xfrm>
          <a:prstGeom prst="rect">
            <a:avLst/>
          </a:prstGeom>
          <a:ln>
            <a:noFill/>
          </a:ln>
        </p:spPr>
      </p:pic>
      <p:pic>
        <p:nvPicPr>
          <p:cNvPr id="571" name="Imagem 178"/>
          <p:cNvPicPr/>
          <p:nvPr/>
        </p:nvPicPr>
        <p:blipFill>
          <a:blip r:embed="rId6"/>
          <a:stretch/>
        </p:blipFill>
        <p:spPr>
          <a:xfrm>
            <a:off x="5334321" y="3698235"/>
            <a:ext cx="493449" cy="493449"/>
          </a:xfrm>
          <a:prstGeom prst="rect">
            <a:avLst/>
          </a:prstGeom>
          <a:ln>
            <a:noFill/>
          </a:ln>
        </p:spPr>
      </p:pic>
      <p:sp>
        <p:nvSpPr>
          <p:cNvPr id="572" name="CustomShape 18"/>
          <p:cNvSpPr/>
          <p:nvPr/>
        </p:nvSpPr>
        <p:spPr>
          <a:xfrm>
            <a:off x="5082158" y="4116200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3" name="CustomShape 19"/>
          <p:cNvSpPr/>
          <p:nvPr/>
        </p:nvSpPr>
        <p:spPr>
          <a:xfrm rot="10800000">
            <a:off x="8716933" y="5298895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74" name="Imagem 66"/>
          <p:cNvPicPr/>
          <p:nvPr/>
        </p:nvPicPr>
        <p:blipFill>
          <a:blip r:embed="rId3"/>
          <a:stretch/>
        </p:blipFill>
        <p:spPr>
          <a:xfrm>
            <a:off x="3293613" y="5529962"/>
            <a:ext cx="823074" cy="823074"/>
          </a:xfrm>
          <a:prstGeom prst="rect">
            <a:avLst/>
          </a:prstGeom>
          <a:ln>
            <a:noFill/>
          </a:ln>
        </p:spPr>
      </p:pic>
      <p:sp>
        <p:nvSpPr>
          <p:cNvPr id="575" name="CustomShape 20"/>
          <p:cNvSpPr/>
          <p:nvPr/>
        </p:nvSpPr>
        <p:spPr>
          <a:xfrm rot="10800000">
            <a:off x="3751792" y="5200007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6" name="CustomShape 21"/>
          <p:cNvSpPr/>
          <p:nvPr/>
        </p:nvSpPr>
        <p:spPr>
          <a:xfrm>
            <a:off x="715946" y="4670629"/>
            <a:ext cx="763741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S-1260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7" name="CustomShape 22"/>
          <p:cNvSpPr/>
          <p:nvPr/>
        </p:nvSpPr>
        <p:spPr>
          <a:xfrm>
            <a:off x="8526410" y="5843106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78" name="Imagem 87"/>
          <p:cNvPicPr/>
          <p:nvPr/>
        </p:nvPicPr>
        <p:blipFill>
          <a:blip r:embed="rId7"/>
          <a:stretch/>
        </p:blipFill>
        <p:spPr>
          <a:xfrm>
            <a:off x="6847300" y="3940840"/>
            <a:ext cx="613762" cy="613762"/>
          </a:xfrm>
          <a:prstGeom prst="rect">
            <a:avLst/>
          </a:prstGeom>
          <a:ln>
            <a:noFill/>
          </a:ln>
        </p:spPr>
      </p:pic>
      <p:sp>
        <p:nvSpPr>
          <p:cNvPr id="579" name="CustomShape 23"/>
          <p:cNvSpPr/>
          <p:nvPr/>
        </p:nvSpPr>
        <p:spPr>
          <a:xfrm>
            <a:off x="9739430" y="5535566"/>
            <a:ext cx="624639" cy="778574"/>
          </a:xfrm>
          <a:custGeom>
            <a:avLst/>
            <a:gdLst/>
            <a:ahLst/>
            <a:cxnLst/>
            <a:rect l="l" t="t" r="r" b="b"/>
            <a:pathLst>
              <a:path w="720001" h="720001">
                <a:moveTo>
                  <a:pt x="0" y="268019"/>
                </a:moveTo>
                <a:cubicBezTo>
                  <a:pt x="107950" y="207908"/>
                  <a:pt x="123388" y="222250"/>
                  <a:pt x="297799" y="6350"/>
                </a:cubicBezTo>
                <a:lnTo>
                  <a:pt x="657151" y="0"/>
                </a:lnTo>
                <a:cubicBezTo>
                  <a:pt x="691862" y="0"/>
                  <a:pt x="720000" y="28138"/>
                  <a:pt x="720000" y="62849"/>
                </a:cubicBezTo>
                <a:lnTo>
                  <a:pt x="720000" y="657151"/>
                </a:lnTo>
                <a:cubicBezTo>
                  <a:pt x="720000" y="691862"/>
                  <a:pt x="691862" y="720000"/>
                  <a:pt x="657151" y="720000"/>
                </a:cubicBezTo>
                <a:lnTo>
                  <a:pt x="62849" y="720000"/>
                </a:lnTo>
                <a:cubicBezTo>
                  <a:pt x="28138" y="720000"/>
                  <a:pt x="0" y="691862"/>
                  <a:pt x="0" y="657151"/>
                </a:cubicBezTo>
                <a:lnTo>
                  <a:pt x="0" y="268019"/>
                </a:lnTo>
              </a:path>
            </a:pathLst>
          </a:custGeom>
          <a:solidFill>
            <a:schemeClr val="bg1">
              <a:lumMod val="95000"/>
            </a:schemeClr>
          </a:solidFill>
          <a:ln w="57240"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0" name="CustomShape 24"/>
          <p:cNvSpPr/>
          <p:nvPr/>
        </p:nvSpPr>
        <p:spPr>
          <a:xfrm flipH="1">
            <a:off x="9705149" y="5491066"/>
            <a:ext cx="289411" cy="328636"/>
          </a:xfrm>
          <a:prstGeom prst="rtTriangle">
            <a:avLst/>
          </a:prstGeom>
          <a:gradFill>
            <a:gsLst>
              <a:gs pos="0">
                <a:schemeClr val="accent4"/>
              </a:gs>
              <a:gs pos="59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lin ang="7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1" name="CustomShape 25"/>
          <p:cNvSpPr/>
          <p:nvPr/>
        </p:nvSpPr>
        <p:spPr>
          <a:xfrm rot="18900000">
            <a:off x="9739430" y="5545454"/>
            <a:ext cx="221508" cy="229749"/>
          </a:xfrm>
          <a:prstGeom prst="pie">
            <a:avLst>
              <a:gd name="adj1" fmla="val 21323438"/>
              <a:gd name="adj2" fmla="val 10901535"/>
            </a:avLst>
          </a:prstGeom>
          <a:gradFill>
            <a:gsLst>
              <a:gs pos="6000">
                <a:srgbClr val="00B0F0"/>
              </a:gs>
              <a:gs pos="7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2" name="CustomShape 26"/>
          <p:cNvSpPr/>
          <p:nvPr/>
        </p:nvSpPr>
        <p:spPr>
          <a:xfrm>
            <a:off x="3002554" y="6301614"/>
            <a:ext cx="1392995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Pessoa Física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3" name="CustomShape 27"/>
          <p:cNvSpPr/>
          <p:nvPr/>
        </p:nvSpPr>
        <p:spPr>
          <a:xfrm>
            <a:off x="6825215" y="6301614"/>
            <a:ext cx="1275978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PAA (Conab)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84" name="Imagem 80"/>
          <p:cNvPicPr/>
          <p:nvPr/>
        </p:nvPicPr>
        <p:blipFill>
          <a:blip r:embed="rId3"/>
          <a:stretch/>
        </p:blipFill>
        <p:spPr>
          <a:xfrm>
            <a:off x="7050019" y="3868981"/>
            <a:ext cx="823074" cy="823074"/>
          </a:xfrm>
          <a:prstGeom prst="rect">
            <a:avLst/>
          </a:prstGeom>
          <a:ln>
            <a:noFill/>
          </a:ln>
          <a:effectLst>
            <a:outerShdw blurRad="63500" dist="38100" dir="13500000" algn="br" rotWithShape="0">
              <a:srgbClr val="000000">
                <a:alpha val="20000"/>
              </a:srgbClr>
            </a:outerShdw>
          </a:effectLst>
        </p:spPr>
      </p:pic>
      <p:pic>
        <p:nvPicPr>
          <p:cNvPr id="585" name="Imagem 198"/>
          <p:cNvPicPr/>
          <p:nvPr/>
        </p:nvPicPr>
        <p:blipFill>
          <a:blip r:embed="rId5"/>
          <a:stretch/>
        </p:blipFill>
        <p:spPr>
          <a:xfrm>
            <a:off x="5334321" y="6209648"/>
            <a:ext cx="493449" cy="493449"/>
          </a:xfrm>
          <a:prstGeom prst="rect">
            <a:avLst/>
          </a:prstGeom>
          <a:ln>
            <a:noFill/>
          </a:ln>
        </p:spPr>
      </p:pic>
      <p:pic>
        <p:nvPicPr>
          <p:cNvPr id="586" name="Imagem 199"/>
          <p:cNvPicPr/>
          <p:nvPr/>
        </p:nvPicPr>
        <p:blipFill>
          <a:blip r:embed="rId6"/>
          <a:stretch/>
        </p:blipFill>
        <p:spPr>
          <a:xfrm>
            <a:off x="5334321" y="5329550"/>
            <a:ext cx="493449" cy="493449"/>
          </a:xfrm>
          <a:prstGeom prst="rect">
            <a:avLst/>
          </a:prstGeom>
          <a:ln>
            <a:noFill/>
          </a:ln>
        </p:spPr>
      </p:pic>
      <p:sp>
        <p:nvSpPr>
          <p:cNvPr id="587" name="CustomShape 28"/>
          <p:cNvSpPr/>
          <p:nvPr/>
        </p:nvSpPr>
        <p:spPr>
          <a:xfrm>
            <a:off x="5082158" y="5747185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8" name="CustomShape 29"/>
          <p:cNvSpPr/>
          <p:nvPr/>
        </p:nvSpPr>
        <p:spPr>
          <a:xfrm rot="10800000">
            <a:off x="8716933" y="6929879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9" name="CustomShape 30"/>
          <p:cNvSpPr/>
          <p:nvPr/>
        </p:nvSpPr>
        <p:spPr>
          <a:xfrm>
            <a:off x="9682734" y="6301614"/>
            <a:ext cx="763741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S-1250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0" name="CustomShape 31"/>
          <p:cNvSpPr/>
          <p:nvPr/>
        </p:nvSpPr>
        <p:spPr>
          <a:xfrm rot="10800000">
            <a:off x="3751792" y="6830992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1" name="CustomShape 32"/>
          <p:cNvSpPr/>
          <p:nvPr/>
        </p:nvSpPr>
        <p:spPr>
          <a:xfrm>
            <a:off x="773630" y="5557650"/>
            <a:ext cx="624639" cy="778574"/>
          </a:xfrm>
          <a:custGeom>
            <a:avLst/>
            <a:gdLst/>
            <a:ahLst/>
            <a:cxnLst/>
            <a:rect l="l" t="t" r="r" b="b"/>
            <a:pathLst>
              <a:path w="720001" h="720001">
                <a:moveTo>
                  <a:pt x="0" y="268019"/>
                </a:moveTo>
                <a:cubicBezTo>
                  <a:pt x="107950" y="207908"/>
                  <a:pt x="123388" y="222250"/>
                  <a:pt x="297799" y="6350"/>
                </a:cubicBezTo>
                <a:lnTo>
                  <a:pt x="657151" y="0"/>
                </a:lnTo>
                <a:cubicBezTo>
                  <a:pt x="691862" y="0"/>
                  <a:pt x="720000" y="28138"/>
                  <a:pt x="720000" y="62849"/>
                </a:cubicBezTo>
                <a:lnTo>
                  <a:pt x="720000" y="657151"/>
                </a:lnTo>
                <a:cubicBezTo>
                  <a:pt x="720000" y="691862"/>
                  <a:pt x="691862" y="720000"/>
                  <a:pt x="657151" y="720000"/>
                </a:cubicBezTo>
                <a:lnTo>
                  <a:pt x="62849" y="720000"/>
                </a:lnTo>
                <a:cubicBezTo>
                  <a:pt x="28138" y="720000"/>
                  <a:pt x="0" y="691862"/>
                  <a:pt x="0" y="657151"/>
                </a:cubicBezTo>
                <a:lnTo>
                  <a:pt x="0" y="268019"/>
                </a:lnTo>
              </a:path>
            </a:pathLst>
          </a:custGeom>
          <a:solidFill>
            <a:schemeClr val="bg1">
              <a:lumMod val="95000"/>
            </a:schemeClr>
          </a:solidFill>
          <a:ln w="57240"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2" name="CustomShape 33"/>
          <p:cNvSpPr/>
          <p:nvPr/>
        </p:nvSpPr>
        <p:spPr>
          <a:xfrm flipH="1">
            <a:off x="739349" y="5513481"/>
            <a:ext cx="289411" cy="328636"/>
          </a:xfrm>
          <a:prstGeom prst="rtTriangle">
            <a:avLst/>
          </a:prstGeom>
          <a:gradFill>
            <a:gsLst>
              <a:gs pos="0">
                <a:schemeClr val="accent4"/>
              </a:gs>
              <a:gs pos="59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lin ang="7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3" name="CustomShape 34"/>
          <p:cNvSpPr/>
          <p:nvPr/>
        </p:nvSpPr>
        <p:spPr>
          <a:xfrm rot="18900000">
            <a:off x="773630" y="5567539"/>
            <a:ext cx="221508" cy="229749"/>
          </a:xfrm>
          <a:prstGeom prst="pie">
            <a:avLst>
              <a:gd name="adj1" fmla="val 21323438"/>
              <a:gd name="adj2" fmla="val 10901535"/>
            </a:avLst>
          </a:prstGeom>
          <a:gradFill>
            <a:gsLst>
              <a:gs pos="6000">
                <a:srgbClr val="00B0F0"/>
              </a:gs>
              <a:gs pos="7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4" name="CustomShape 35"/>
          <p:cNvSpPr/>
          <p:nvPr/>
        </p:nvSpPr>
        <p:spPr>
          <a:xfrm>
            <a:off x="715946" y="6301614"/>
            <a:ext cx="763741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S-1260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5" name="CustomShape 36"/>
          <p:cNvSpPr/>
          <p:nvPr/>
        </p:nvSpPr>
        <p:spPr>
          <a:xfrm>
            <a:off x="778904" y="3917107"/>
            <a:ext cx="624639" cy="778574"/>
          </a:xfrm>
          <a:custGeom>
            <a:avLst/>
            <a:gdLst/>
            <a:ahLst/>
            <a:cxnLst/>
            <a:rect l="l" t="t" r="r" b="b"/>
            <a:pathLst>
              <a:path w="720001" h="720001">
                <a:moveTo>
                  <a:pt x="0" y="268019"/>
                </a:moveTo>
                <a:cubicBezTo>
                  <a:pt x="107950" y="207908"/>
                  <a:pt x="123388" y="222250"/>
                  <a:pt x="297799" y="6350"/>
                </a:cubicBezTo>
                <a:lnTo>
                  <a:pt x="657151" y="0"/>
                </a:lnTo>
                <a:cubicBezTo>
                  <a:pt x="691862" y="0"/>
                  <a:pt x="720000" y="28138"/>
                  <a:pt x="720000" y="62849"/>
                </a:cubicBezTo>
                <a:lnTo>
                  <a:pt x="720000" y="657151"/>
                </a:lnTo>
                <a:cubicBezTo>
                  <a:pt x="720000" y="691862"/>
                  <a:pt x="691862" y="720000"/>
                  <a:pt x="657151" y="720000"/>
                </a:cubicBezTo>
                <a:lnTo>
                  <a:pt x="62849" y="720000"/>
                </a:lnTo>
                <a:cubicBezTo>
                  <a:pt x="28138" y="720000"/>
                  <a:pt x="0" y="691862"/>
                  <a:pt x="0" y="657151"/>
                </a:cubicBezTo>
                <a:lnTo>
                  <a:pt x="0" y="268019"/>
                </a:lnTo>
              </a:path>
            </a:pathLst>
          </a:custGeom>
          <a:solidFill>
            <a:schemeClr val="bg1">
              <a:lumMod val="95000"/>
            </a:schemeClr>
          </a:solidFill>
          <a:ln w="57240"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6" name="CustomShape 37"/>
          <p:cNvSpPr/>
          <p:nvPr/>
        </p:nvSpPr>
        <p:spPr>
          <a:xfrm flipH="1">
            <a:off x="744623" y="3872607"/>
            <a:ext cx="289411" cy="328636"/>
          </a:xfrm>
          <a:prstGeom prst="rtTriangle">
            <a:avLst/>
          </a:prstGeom>
          <a:gradFill>
            <a:gsLst>
              <a:gs pos="0">
                <a:schemeClr val="accent4"/>
              </a:gs>
              <a:gs pos="59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lin ang="7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7" name="CustomShape 38"/>
          <p:cNvSpPr/>
          <p:nvPr/>
        </p:nvSpPr>
        <p:spPr>
          <a:xfrm rot="18900000">
            <a:off x="778904" y="3926666"/>
            <a:ext cx="221508" cy="229749"/>
          </a:xfrm>
          <a:prstGeom prst="pie">
            <a:avLst>
              <a:gd name="adj1" fmla="val 21323438"/>
              <a:gd name="adj2" fmla="val 10901535"/>
            </a:avLst>
          </a:prstGeom>
          <a:gradFill>
            <a:gsLst>
              <a:gs pos="6000">
                <a:srgbClr val="00B0F0"/>
              </a:gs>
              <a:gs pos="7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8" name="CustomShape 39"/>
          <p:cNvSpPr/>
          <p:nvPr/>
        </p:nvSpPr>
        <p:spPr>
          <a:xfrm>
            <a:off x="753193" y="2277882"/>
            <a:ext cx="624639" cy="778574"/>
          </a:xfrm>
          <a:custGeom>
            <a:avLst/>
            <a:gdLst/>
            <a:ahLst/>
            <a:cxnLst/>
            <a:rect l="l" t="t" r="r" b="b"/>
            <a:pathLst>
              <a:path w="720001" h="720001">
                <a:moveTo>
                  <a:pt x="0" y="268019"/>
                </a:moveTo>
                <a:cubicBezTo>
                  <a:pt x="107950" y="207908"/>
                  <a:pt x="123388" y="222250"/>
                  <a:pt x="297799" y="6350"/>
                </a:cubicBezTo>
                <a:lnTo>
                  <a:pt x="657151" y="0"/>
                </a:lnTo>
                <a:cubicBezTo>
                  <a:pt x="691862" y="0"/>
                  <a:pt x="720000" y="28138"/>
                  <a:pt x="720000" y="62849"/>
                </a:cubicBezTo>
                <a:lnTo>
                  <a:pt x="720000" y="657151"/>
                </a:lnTo>
                <a:cubicBezTo>
                  <a:pt x="720000" y="691862"/>
                  <a:pt x="691862" y="720000"/>
                  <a:pt x="657151" y="720000"/>
                </a:cubicBezTo>
                <a:lnTo>
                  <a:pt x="62849" y="720000"/>
                </a:lnTo>
                <a:cubicBezTo>
                  <a:pt x="28138" y="720000"/>
                  <a:pt x="0" y="691862"/>
                  <a:pt x="0" y="657151"/>
                </a:cubicBezTo>
                <a:lnTo>
                  <a:pt x="0" y="268019"/>
                </a:lnTo>
              </a:path>
            </a:pathLst>
          </a:custGeom>
          <a:solidFill>
            <a:schemeClr val="bg1">
              <a:lumMod val="95000"/>
            </a:schemeClr>
          </a:solidFill>
          <a:ln w="57240"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9" name="CustomShape 40"/>
          <p:cNvSpPr/>
          <p:nvPr/>
        </p:nvSpPr>
        <p:spPr>
          <a:xfrm flipH="1">
            <a:off x="718912" y="2233712"/>
            <a:ext cx="289411" cy="328636"/>
          </a:xfrm>
          <a:prstGeom prst="rtTriangle">
            <a:avLst/>
          </a:prstGeom>
          <a:gradFill>
            <a:gsLst>
              <a:gs pos="0">
                <a:schemeClr val="accent4"/>
              </a:gs>
              <a:gs pos="59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lin ang="7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0" name="CustomShape 41"/>
          <p:cNvSpPr/>
          <p:nvPr/>
        </p:nvSpPr>
        <p:spPr>
          <a:xfrm rot="18900000">
            <a:off x="753523" y="2287770"/>
            <a:ext cx="221508" cy="229749"/>
          </a:xfrm>
          <a:prstGeom prst="pie">
            <a:avLst>
              <a:gd name="adj1" fmla="val 21323438"/>
              <a:gd name="adj2" fmla="val 10901535"/>
            </a:avLst>
          </a:prstGeom>
          <a:gradFill>
            <a:gsLst>
              <a:gs pos="6000">
                <a:srgbClr val="00B0F0"/>
              </a:gs>
              <a:gs pos="7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1" name="CustomShape 42"/>
          <p:cNvSpPr/>
          <p:nvPr/>
        </p:nvSpPr>
        <p:spPr>
          <a:xfrm>
            <a:off x="8526410" y="4229921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2" name="CustomShape 43"/>
          <p:cNvSpPr/>
          <p:nvPr/>
        </p:nvSpPr>
        <p:spPr>
          <a:xfrm>
            <a:off x="9739430" y="3926996"/>
            <a:ext cx="624639" cy="778574"/>
          </a:xfrm>
          <a:custGeom>
            <a:avLst/>
            <a:gdLst/>
            <a:ahLst/>
            <a:cxnLst/>
            <a:rect l="l" t="t" r="r" b="b"/>
            <a:pathLst>
              <a:path w="720001" h="720001">
                <a:moveTo>
                  <a:pt x="0" y="268019"/>
                </a:moveTo>
                <a:cubicBezTo>
                  <a:pt x="107950" y="207908"/>
                  <a:pt x="123388" y="222250"/>
                  <a:pt x="297799" y="6350"/>
                </a:cubicBezTo>
                <a:lnTo>
                  <a:pt x="657151" y="0"/>
                </a:lnTo>
                <a:cubicBezTo>
                  <a:pt x="691862" y="0"/>
                  <a:pt x="720000" y="28138"/>
                  <a:pt x="720000" y="62849"/>
                </a:cubicBezTo>
                <a:lnTo>
                  <a:pt x="720000" y="657151"/>
                </a:lnTo>
                <a:cubicBezTo>
                  <a:pt x="720000" y="691862"/>
                  <a:pt x="691862" y="720000"/>
                  <a:pt x="657151" y="720000"/>
                </a:cubicBezTo>
                <a:lnTo>
                  <a:pt x="62849" y="720000"/>
                </a:lnTo>
                <a:cubicBezTo>
                  <a:pt x="28138" y="720000"/>
                  <a:pt x="0" y="691862"/>
                  <a:pt x="0" y="657151"/>
                </a:cubicBezTo>
                <a:lnTo>
                  <a:pt x="0" y="268019"/>
                </a:lnTo>
              </a:path>
            </a:pathLst>
          </a:custGeom>
          <a:solidFill>
            <a:schemeClr val="bg1">
              <a:lumMod val="95000"/>
            </a:schemeClr>
          </a:solidFill>
          <a:ln w="57240"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3" name="CustomShape 44"/>
          <p:cNvSpPr/>
          <p:nvPr/>
        </p:nvSpPr>
        <p:spPr>
          <a:xfrm flipH="1">
            <a:off x="9705149" y="3882496"/>
            <a:ext cx="289411" cy="328636"/>
          </a:xfrm>
          <a:prstGeom prst="rtTriangle">
            <a:avLst/>
          </a:prstGeom>
          <a:gradFill>
            <a:gsLst>
              <a:gs pos="0">
                <a:schemeClr val="accent4"/>
              </a:gs>
              <a:gs pos="59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lin ang="7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4" name="CustomShape 45"/>
          <p:cNvSpPr/>
          <p:nvPr/>
        </p:nvSpPr>
        <p:spPr>
          <a:xfrm rot="18900000">
            <a:off x="9739430" y="3936554"/>
            <a:ext cx="221508" cy="229749"/>
          </a:xfrm>
          <a:prstGeom prst="pie">
            <a:avLst>
              <a:gd name="adj1" fmla="val 21323438"/>
              <a:gd name="adj2" fmla="val 10901535"/>
            </a:avLst>
          </a:prstGeom>
          <a:gradFill>
            <a:gsLst>
              <a:gs pos="6000">
                <a:srgbClr val="00B0F0"/>
              </a:gs>
              <a:gs pos="7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5" name="CustomShape 46"/>
          <p:cNvSpPr/>
          <p:nvPr/>
        </p:nvSpPr>
        <p:spPr>
          <a:xfrm>
            <a:off x="9682734" y="4688429"/>
            <a:ext cx="763741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S-1250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71947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CustomShape 1"/>
          <p:cNvSpPr/>
          <p:nvPr/>
        </p:nvSpPr>
        <p:spPr>
          <a:xfrm>
            <a:off x="142728" y="5281095"/>
            <a:ext cx="10876636" cy="148232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07" name="Imagem 206"/>
          <p:cNvPicPr/>
          <p:nvPr/>
        </p:nvPicPr>
        <p:blipFill>
          <a:blip r:embed="rId2"/>
          <a:stretch/>
        </p:blipFill>
        <p:spPr>
          <a:xfrm>
            <a:off x="7050019" y="5529962"/>
            <a:ext cx="823074" cy="823074"/>
          </a:xfrm>
          <a:prstGeom prst="rect">
            <a:avLst/>
          </a:prstGeom>
          <a:ln>
            <a:noFill/>
          </a:ln>
        </p:spPr>
      </p:pic>
      <p:sp>
        <p:nvSpPr>
          <p:cNvPr id="608" name="CustomShape 2"/>
          <p:cNvSpPr/>
          <p:nvPr/>
        </p:nvSpPr>
        <p:spPr>
          <a:xfrm>
            <a:off x="142728" y="3638903"/>
            <a:ext cx="10876636" cy="148232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9" name="CustomShape 3"/>
          <p:cNvSpPr/>
          <p:nvPr/>
        </p:nvSpPr>
        <p:spPr>
          <a:xfrm>
            <a:off x="142728" y="2000667"/>
            <a:ext cx="10876636" cy="148232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0" name="CustomShape 4"/>
          <p:cNvSpPr/>
          <p:nvPr/>
        </p:nvSpPr>
        <p:spPr>
          <a:xfrm>
            <a:off x="767367" y="968611"/>
            <a:ext cx="9627357" cy="12941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406" tIns="41203" rIns="82406" bIns="41203" anchor="ctr"/>
          <a:lstStyle/>
          <a:p>
            <a:pPr>
              <a:lnSpc>
                <a:spcPct val="90000"/>
              </a:lnSpc>
            </a:pPr>
            <a:r>
              <a:rPr lang="pt-BR" sz="4029" b="1" spc="-1">
                <a:solidFill>
                  <a:srgbClr val="2F559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Comercialização Rural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1" name="CustomShape 5"/>
          <p:cNvSpPr/>
          <p:nvPr/>
        </p:nvSpPr>
        <p:spPr>
          <a:xfrm>
            <a:off x="8526410" y="2580807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12" name="Imagem 107"/>
          <p:cNvPicPr/>
          <p:nvPr/>
        </p:nvPicPr>
        <p:blipFill>
          <a:blip r:embed="rId3"/>
          <a:stretch/>
        </p:blipFill>
        <p:spPr>
          <a:xfrm>
            <a:off x="7051667" y="2267663"/>
            <a:ext cx="823074" cy="823074"/>
          </a:xfrm>
          <a:prstGeom prst="rect">
            <a:avLst/>
          </a:prstGeom>
          <a:ln>
            <a:noFill/>
          </a:ln>
        </p:spPr>
      </p:pic>
      <p:pic>
        <p:nvPicPr>
          <p:cNvPr id="613" name="Imagem 108"/>
          <p:cNvPicPr/>
          <p:nvPr/>
        </p:nvPicPr>
        <p:blipFill>
          <a:blip r:embed="rId3"/>
          <a:stretch/>
        </p:blipFill>
        <p:spPr>
          <a:xfrm>
            <a:off x="3287680" y="2267663"/>
            <a:ext cx="823074" cy="823074"/>
          </a:xfrm>
          <a:prstGeom prst="rect">
            <a:avLst/>
          </a:prstGeom>
          <a:ln>
            <a:noFill/>
          </a:ln>
        </p:spPr>
      </p:pic>
      <p:sp>
        <p:nvSpPr>
          <p:cNvPr id="614" name="CustomShape 6"/>
          <p:cNvSpPr/>
          <p:nvPr/>
        </p:nvSpPr>
        <p:spPr>
          <a:xfrm>
            <a:off x="2823897" y="3039645"/>
            <a:ext cx="1750309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PJ / Agroindústria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5" name="CustomShape 7"/>
          <p:cNvSpPr/>
          <p:nvPr/>
        </p:nvSpPr>
        <p:spPr>
          <a:xfrm>
            <a:off x="6587885" y="3039645"/>
            <a:ext cx="1750309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PJ / Agroindústria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16" name="Imagem 123"/>
          <p:cNvPicPr/>
          <p:nvPr/>
        </p:nvPicPr>
        <p:blipFill>
          <a:blip r:embed="rId4"/>
          <a:stretch/>
        </p:blipFill>
        <p:spPr>
          <a:xfrm>
            <a:off x="5334321" y="2947350"/>
            <a:ext cx="493449" cy="493449"/>
          </a:xfrm>
          <a:prstGeom prst="rect">
            <a:avLst/>
          </a:prstGeom>
          <a:ln>
            <a:noFill/>
          </a:ln>
        </p:spPr>
      </p:pic>
      <p:pic>
        <p:nvPicPr>
          <p:cNvPr id="617" name="Imagem 124"/>
          <p:cNvPicPr/>
          <p:nvPr/>
        </p:nvPicPr>
        <p:blipFill>
          <a:blip r:embed="rId5"/>
          <a:stretch/>
        </p:blipFill>
        <p:spPr>
          <a:xfrm>
            <a:off x="5334321" y="2067251"/>
            <a:ext cx="493449" cy="493449"/>
          </a:xfrm>
          <a:prstGeom prst="rect">
            <a:avLst/>
          </a:prstGeom>
          <a:ln>
            <a:noFill/>
          </a:ln>
        </p:spPr>
      </p:pic>
      <p:sp>
        <p:nvSpPr>
          <p:cNvPr id="618" name="CustomShape 8"/>
          <p:cNvSpPr/>
          <p:nvPr/>
        </p:nvSpPr>
        <p:spPr>
          <a:xfrm>
            <a:off x="5082158" y="2485216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9" name="CustomShape 9"/>
          <p:cNvSpPr/>
          <p:nvPr/>
        </p:nvSpPr>
        <p:spPr>
          <a:xfrm rot="10800000">
            <a:off x="8716933" y="3667910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0" name="CustomShape 10"/>
          <p:cNvSpPr/>
          <p:nvPr/>
        </p:nvSpPr>
        <p:spPr>
          <a:xfrm>
            <a:off x="9735474" y="2267663"/>
            <a:ext cx="658261" cy="823074"/>
          </a:xfrm>
          <a:prstGeom prst="flowChartPunchedCard">
            <a:avLst/>
          </a:prstGeom>
          <a:solidFill>
            <a:schemeClr val="bg1"/>
          </a:solidFill>
          <a:ln w="19080">
            <a:solidFill>
              <a:schemeClr val="accent1">
                <a:lumMod val="60000"/>
                <a:lumOff val="4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21" name="Imagem 122"/>
          <p:cNvPicPr/>
          <p:nvPr/>
        </p:nvPicPr>
        <p:blipFill>
          <a:blip r:embed="rId6"/>
          <a:srcRect l="21887" r="21856" b="27658"/>
          <a:stretch/>
        </p:blipFill>
        <p:spPr>
          <a:xfrm>
            <a:off x="9765140" y="2480601"/>
            <a:ext cx="598929" cy="397528"/>
          </a:xfrm>
          <a:prstGeom prst="rect">
            <a:avLst/>
          </a:prstGeom>
          <a:ln>
            <a:noFill/>
          </a:ln>
        </p:spPr>
      </p:pic>
      <p:sp>
        <p:nvSpPr>
          <p:cNvPr id="622" name="CustomShape 11"/>
          <p:cNvSpPr/>
          <p:nvPr/>
        </p:nvSpPr>
        <p:spPr>
          <a:xfrm>
            <a:off x="9677460" y="3039645"/>
            <a:ext cx="773630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R-2050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3" name="CustomShape 12"/>
          <p:cNvSpPr/>
          <p:nvPr/>
        </p:nvSpPr>
        <p:spPr>
          <a:xfrm rot="10800000">
            <a:off x="3751792" y="3569023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4" name="CustomShape 13"/>
          <p:cNvSpPr/>
          <p:nvPr/>
        </p:nvSpPr>
        <p:spPr>
          <a:xfrm>
            <a:off x="768686" y="2267663"/>
            <a:ext cx="658261" cy="823074"/>
          </a:xfrm>
          <a:prstGeom prst="flowChartPunchedCard">
            <a:avLst/>
          </a:prstGeom>
          <a:solidFill>
            <a:schemeClr val="bg1"/>
          </a:solidFill>
          <a:ln w="19080">
            <a:solidFill>
              <a:schemeClr val="accent1">
                <a:lumMod val="60000"/>
                <a:lumOff val="4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25" name="Imagem 158"/>
          <p:cNvPicPr/>
          <p:nvPr/>
        </p:nvPicPr>
        <p:blipFill>
          <a:blip r:embed="rId6"/>
          <a:srcRect l="21887" r="21856" b="27658"/>
          <a:stretch/>
        </p:blipFill>
        <p:spPr>
          <a:xfrm>
            <a:off x="798352" y="2480601"/>
            <a:ext cx="598929" cy="397528"/>
          </a:xfrm>
          <a:prstGeom prst="rect">
            <a:avLst/>
          </a:prstGeom>
          <a:ln>
            <a:noFill/>
          </a:ln>
        </p:spPr>
      </p:pic>
      <p:sp>
        <p:nvSpPr>
          <p:cNvPr id="626" name="CustomShape 14"/>
          <p:cNvSpPr/>
          <p:nvPr/>
        </p:nvSpPr>
        <p:spPr>
          <a:xfrm>
            <a:off x="711001" y="3039645"/>
            <a:ext cx="773630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R-2050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27" name="Imagem 164"/>
          <p:cNvPicPr/>
          <p:nvPr/>
        </p:nvPicPr>
        <p:blipFill>
          <a:blip r:embed="rId3"/>
          <a:stretch/>
        </p:blipFill>
        <p:spPr>
          <a:xfrm>
            <a:off x="3287680" y="3898647"/>
            <a:ext cx="823074" cy="823074"/>
          </a:xfrm>
          <a:prstGeom prst="rect">
            <a:avLst/>
          </a:prstGeom>
          <a:ln>
            <a:noFill/>
          </a:ln>
        </p:spPr>
      </p:pic>
      <p:sp>
        <p:nvSpPr>
          <p:cNvPr id="628" name="CustomShape 15"/>
          <p:cNvSpPr/>
          <p:nvPr/>
        </p:nvSpPr>
        <p:spPr>
          <a:xfrm>
            <a:off x="2823897" y="4670629"/>
            <a:ext cx="1750309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PJ / Agroindústria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9" name="CustomShape 16"/>
          <p:cNvSpPr/>
          <p:nvPr/>
        </p:nvSpPr>
        <p:spPr>
          <a:xfrm>
            <a:off x="7029583" y="4670629"/>
            <a:ext cx="866914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Exterior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30" name="Imagem 177"/>
          <p:cNvPicPr/>
          <p:nvPr/>
        </p:nvPicPr>
        <p:blipFill>
          <a:blip r:embed="rId4"/>
          <a:stretch/>
        </p:blipFill>
        <p:spPr>
          <a:xfrm>
            <a:off x="5334321" y="4578334"/>
            <a:ext cx="493449" cy="493449"/>
          </a:xfrm>
          <a:prstGeom prst="rect">
            <a:avLst/>
          </a:prstGeom>
          <a:ln>
            <a:noFill/>
          </a:ln>
        </p:spPr>
      </p:pic>
      <p:pic>
        <p:nvPicPr>
          <p:cNvPr id="631" name="Imagem 178"/>
          <p:cNvPicPr/>
          <p:nvPr/>
        </p:nvPicPr>
        <p:blipFill>
          <a:blip r:embed="rId5"/>
          <a:stretch/>
        </p:blipFill>
        <p:spPr>
          <a:xfrm>
            <a:off x="5334321" y="3698235"/>
            <a:ext cx="493449" cy="493449"/>
          </a:xfrm>
          <a:prstGeom prst="rect">
            <a:avLst/>
          </a:prstGeom>
          <a:ln>
            <a:noFill/>
          </a:ln>
        </p:spPr>
      </p:pic>
      <p:sp>
        <p:nvSpPr>
          <p:cNvPr id="632" name="CustomShape 17"/>
          <p:cNvSpPr/>
          <p:nvPr/>
        </p:nvSpPr>
        <p:spPr>
          <a:xfrm>
            <a:off x="5082158" y="4116200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3" name="CustomShape 18"/>
          <p:cNvSpPr/>
          <p:nvPr/>
        </p:nvSpPr>
        <p:spPr>
          <a:xfrm rot="10800000">
            <a:off x="8716933" y="5298895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4" name="CustomShape 19"/>
          <p:cNvSpPr/>
          <p:nvPr/>
        </p:nvSpPr>
        <p:spPr>
          <a:xfrm rot="10800000">
            <a:off x="3751792" y="5200007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5" name="CustomShape 20"/>
          <p:cNvSpPr/>
          <p:nvPr/>
        </p:nvSpPr>
        <p:spPr>
          <a:xfrm>
            <a:off x="768686" y="3898647"/>
            <a:ext cx="658261" cy="823074"/>
          </a:xfrm>
          <a:prstGeom prst="flowChartPunchedCard">
            <a:avLst/>
          </a:prstGeom>
          <a:solidFill>
            <a:schemeClr val="bg1"/>
          </a:solidFill>
          <a:ln w="19080">
            <a:solidFill>
              <a:schemeClr val="accent1">
                <a:lumMod val="60000"/>
                <a:lumOff val="4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36" name="Imagem 174"/>
          <p:cNvPicPr/>
          <p:nvPr/>
        </p:nvPicPr>
        <p:blipFill>
          <a:blip r:embed="rId6"/>
          <a:srcRect l="21887" r="21856" b="27658"/>
          <a:stretch/>
        </p:blipFill>
        <p:spPr>
          <a:xfrm>
            <a:off x="798352" y="4111585"/>
            <a:ext cx="598929" cy="397528"/>
          </a:xfrm>
          <a:prstGeom prst="rect">
            <a:avLst/>
          </a:prstGeom>
          <a:ln>
            <a:noFill/>
          </a:ln>
        </p:spPr>
      </p:pic>
      <p:sp>
        <p:nvSpPr>
          <p:cNvPr id="637" name="CustomShape 21"/>
          <p:cNvSpPr/>
          <p:nvPr/>
        </p:nvSpPr>
        <p:spPr>
          <a:xfrm>
            <a:off x="711001" y="4670629"/>
            <a:ext cx="773630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R-2050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8" name="CustomShape 22"/>
          <p:cNvSpPr/>
          <p:nvPr/>
        </p:nvSpPr>
        <p:spPr>
          <a:xfrm>
            <a:off x="8526410" y="5843106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39" name="Imagem 185"/>
          <p:cNvPicPr/>
          <p:nvPr/>
        </p:nvPicPr>
        <p:blipFill>
          <a:blip r:embed="rId3"/>
          <a:stretch/>
        </p:blipFill>
        <p:spPr>
          <a:xfrm>
            <a:off x="3287680" y="5529962"/>
            <a:ext cx="823074" cy="823074"/>
          </a:xfrm>
          <a:prstGeom prst="rect">
            <a:avLst/>
          </a:prstGeom>
          <a:ln>
            <a:noFill/>
          </a:ln>
        </p:spPr>
      </p:pic>
      <p:sp>
        <p:nvSpPr>
          <p:cNvPr id="640" name="CustomShape 23"/>
          <p:cNvSpPr/>
          <p:nvPr/>
        </p:nvSpPr>
        <p:spPr>
          <a:xfrm>
            <a:off x="9739430" y="5535566"/>
            <a:ext cx="624639" cy="778574"/>
          </a:xfrm>
          <a:custGeom>
            <a:avLst/>
            <a:gdLst/>
            <a:ahLst/>
            <a:cxnLst/>
            <a:rect l="l" t="t" r="r" b="b"/>
            <a:pathLst>
              <a:path w="720001" h="720001">
                <a:moveTo>
                  <a:pt x="0" y="268019"/>
                </a:moveTo>
                <a:cubicBezTo>
                  <a:pt x="107950" y="207908"/>
                  <a:pt x="123388" y="222250"/>
                  <a:pt x="297799" y="6350"/>
                </a:cubicBezTo>
                <a:lnTo>
                  <a:pt x="657151" y="0"/>
                </a:lnTo>
                <a:cubicBezTo>
                  <a:pt x="691862" y="0"/>
                  <a:pt x="720000" y="28138"/>
                  <a:pt x="720000" y="62849"/>
                </a:cubicBezTo>
                <a:lnTo>
                  <a:pt x="720000" y="657151"/>
                </a:lnTo>
                <a:cubicBezTo>
                  <a:pt x="720000" y="691862"/>
                  <a:pt x="691862" y="720000"/>
                  <a:pt x="657151" y="720000"/>
                </a:cubicBezTo>
                <a:lnTo>
                  <a:pt x="62849" y="720000"/>
                </a:lnTo>
                <a:cubicBezTo>
                  <a:pt x="28138" y="720000"/>
                  <a:pt x="0" y="691862"/>
                  <a:pt x="0" y="657151"/>
                </a:cubicBezTo>
                <a:lnTo>
                  <a:pt x="0" y="268019"/>
                </a:lnTo>
              </a:path>
            </a:pathLst>
          </a:custGeom>
          <a:solidFill>
            <a:schemeClr val="bg1">
              <a:lumMod val="95000"/>
            </a:schemeClr>
          </a:solidFill>
          <a:ln w="57240">
            <a:solidFill>
              <a:srgbClr val="00B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1" name="CustomShape 24"/>
          <p:cNvSpPr/>
          <p:nvPr/>
        </p:nvSpPr>
        <p:spPr>
          <a:xfrm flipH="1">
            <a:off x="9705149" y="5491066"/>
            <a:ext cx="289411" cy="328636"/>
          </a:xfrm>
          <a:prstGeom prst="rtTriangle">
            <a:avLst/>
          </a:prstGeom>
          <a:gradFill>
            <a:gsLst>
              <a:gs pos="0">
                <a:schemeClr val="accent4"/>
              </a:gs>
              <a:gs pos="59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lin ang="7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2" name="CustomShape 25"/>
          <p:cNvSpPr/>
          <p:nvPr/>
        </p:nvSpPr>
        <p:spPr>
          <a:xfrm rot="18900000">
            <a:off x="9739430" y="5545454"/>
            <a:ext cx="221508" cy="229749"/>
          </a:xfrm>
          <a:prstGeom prst="pie">
            <a:avLst>
              <a:gd name="adj1" fmla="val 21323438"/>
              <a:gd name="adj2" fmla="val 10901535"/>
            </a:avLst>
          </a:prstGeom>
          <a:gradFill>
            <a:gsLst>
              <a:gs pos="6000">
                <a:srgbClr val="00B0F0"/>
              </a:gs>
              <a:gs pos="7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3" name="CustomShape 26"/>
          <p:cNvSpPr/>
          <p:nvPr/>
        </p:nvSpPr>
        <p:spPr>
          <a:xfrm>
            <a:off x="2823897" y="6301614"/>
            <a:ext cx="1750309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PJ / Agroindústria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4" name="CustomShape 27"/>
          <p:cNvSpPr/>
          <p:nvPr/>
        </p:nvSpPr>
        <p:spPr>
          <a:xfrm>
            <a:off x="6825215" y="6301614"/>
            <a:ext cx="1275978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PAA (Conab)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45" name="Imagem 198"/>
          <p:cNvPicPr/>
          <p:nvPr/>
        </p:nvPicPr>
        <p:blipFill>
          <a:blip r:embed="rId4"/>
          <a:stretch/>
        </p:blipFill>
        <p:spPr>
          <a:xfrm>
            <a:off x="5334321" y="6209648"/>
            <a:ext cx="493449" cy="493449"/>
          </a:xfrm>
          <a:prstGeom prst="rect">
            <a:avLst/>
          </a:prstGeom>
          <a:ln>
            <a:noFill/>
          </a:ln>
        </p:spPr>
      </p:pic>
      <p:pic>
        <p:nvPicPr>
          <p:cNvPr id="646" name="Imagem 199"/>
          <p:cNvPicPr/>
          <p:nvPr/>
        </p:nvPicPr>
        <p:blipFill>
          <a:blip r:embed="rId5"/>
          <a:stretch/>
        </p:blipFill>
        <p:spPr>
          <a:xfrm>
            <a:off x="5334321" y="5329550"/>
            <a:ext cx="493449" cy="493449"/>
          </a:xfrm>
          <a:prstGeom prst="rect">
            <a:avLst/>
          </a:prstGeom>
          <a:ln>
            <a:noFill/>
          </a:ln>
        </p:spPr>
      </p:pic>
      <p:sp>
        <p:nvSpPr>
          <p:cNvPr id="647" name="CustomShape 28"/>
          <p:cNvSpPr/>
          <p:nvPr/>
        </p:nvSpPr>
        <p:spPr>
          <a:xfrm>
            <a:off x="5082158" y="5747185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8" name="CustomShape 29"/>
          <p:cNvSpPr/>
          <p:nvPr/>
        </p:nvSpPr>
        <p:spPr>
          <a:xfrm rot="10800000">
            <a:off x="8716933" y="6929879"/>
            <a:ext cx="1317511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9" name="CustomShape 30"/>
          <p:cNvSpPr/>
          <p:nvPr/>
        </p:nvSpPr>
        <p:spPr>
          <a:xfrm>
            <a:off x="9682734" y="6301614"/>
            <a:ext cx="763741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S-1250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0" name="CustomShape 31"/>
          <p:cNvSpPr/>
          <p:nvPr/>
        </p:nvSpPr>
        <p:spPr>
          <a:xfrm rot="10800000">
            <a:off x="3751792" y="6830992"/>
            <a:ext cx="557066" cy="328636"/>
          </a:xfrm>
          <a:prstGeom prst="rightArrow">
            <a:avLst>
              <a:gd name="adj1" fmla="val 44773"/>
              <a:gd name="adj2" fmla="val 81363"/>
            </a:avLst>
          </a:prstGeom>
          <a:gradFill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1" name="CustomShape 32"/>
          <p:cNvSpPr/>
          <p:nvPr/>
        </p:nvSpPr>
        <p:spPr>
          <a:xfrm>
            <a:off x="768686" y="5529962"/>
            <a:ext cx="658261" cy="823074"/>
          </a:xfrm>
          <a:prstGeom prst="flowChartPunchedCard">
            <a:avLst/>
          </a:prstGeom>
          <a:solidFill>
            <a:schemeClr val="bg1"/>
          </a:solidFill>
          <a:ln w="19080">
            <a:solidFill>
              <a:schemeClr val="accent1">
                <a:lumMod val="60000"/>
                <a:lumOff val="4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52" name="Imagem 195"/>
          <p:cNvPicPr/>
          <p:nvPr/>
        </p:nvPicPr>
        <p:blipFill>
          <a:blip r:embed="rId6"/>
          <a:srcRect l="21887" r="21856" b="27658"/>
          <a:stretch/>
        </p:blipFill>
        <p:spPr>
          <a:xfrm>
            <a:off x="798352" y="5742570"/>
            <a:ext cx="598929" cy="397528"/>
          </a:xfrm>
          <a:prstGeom prst="rect">
            <a:avLst/>
          </a:prstGeom>
          <a:ln>
            <a:noFill/>
          </a:ln>
        </p:spPr>
      </p:pic>
      <p:sp>
        <p:nvSpPr>
          <p:cNvPr id="653" name="CustomShape 33"/>
          <p:cNvSpPr/>
          <p:nvPr/>
        </p:nvSpPr>
        <p:spPr>
          <a:xfrm>
            <a:off x="711001" y="6301614"/>
            <a:ext cx="773630" cy="3049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2406" tIns="41203" rIns="82406" bIns="41203"/>
          <a:lstStyle/>
          <a:p>
            <a:pPr algn="ctr">
              <a:lnSpc>
                <a:spcPct val="100000"/>
              </a:lnSpc>
            </a:pPr>
            <a:r>
              <a:rPr lang="pt-BR" sz="1465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R-2050</a:t>
            </a:r>
            <a:endParaRPr lang="pt-BR" sz="1648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54" name="Imagem 207"/>
          <p:cNvPicPr/>
          <p:nvPr/>
        </p:nvPicPr>
        <p:blipFill>
          <a:blip r:embed="rId7"/>
          <a:stretch/>
        </p:blipFill>
        <p:spPr>
          <a:xfrm>
            <a:off x="7050019" y="3898647"/>
            <a:ext cx="823074" cy="82307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6793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836640" y="2200680"/>
            <a:ext cx="9794880" cy="5098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</a:pP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Comercialização: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  <a:buClr>
                <a:srgbClr val="000080"/>
              </a:buClr>
              <a:buFont typeface="Wingdings" charset="2"/>
              <a:buChar char=""/>
            </a:pP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De </a:t>
            </a:r>
            <a:r>
              <a:rPr lang="pt-BR" sz="277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PF/SE </a:t>
            </a: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para PF – eSocial – recolhimento próprio e sub-rogação;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  <a:buClr>
                <a:srgbClr val="000080"/>
              </a:buClr>
              <a:buFont typeface="Wingdings" charset="2"/>
              <a:buChar char=""/>
            </a:pP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De </a:t>
            </a:r>
            <a:r>
              <a:rPr lang="pt-BR" sz="277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PF/SE </a:t>
            </a: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para PJ – eSocial – </a:t>
            </a:r>
            <a:r>
              <a:rPr lang="pt-BR" sz="2770" b="1" strike="noStrike" spc="-1" dirty="0" err="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subrogação</a:t>
            </a: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 na aquisição;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  <a:buClr>
                <a:srgbClr val="000080"/>
              </a:buClr>
              <a:buFont typeface="Wingdings" charset="2"/>
              <a:buChar char=""/>
            </a:pP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De </a:t>
            </a:r>
            <a:r>
              <a:rPr lang="pt-BR" sz="2770" b="1" strike="noStrike" spc="-1" dirty="0" smtClean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PF/SE </a:t>
            </a: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para PAA – eSocial – </a:t>
            </a:r>
            <a:r>
              <a:rPr lang="pt-BR" sz="2770" b="1" i="1" strike="noStrike" spc="-1" dirty="0" err="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subrogação</a:t>
            </a:r>
            <a:r>
              <a:rPr lang="pt-BR" sz="2770" b="1" i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 na  aquisição;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  <a:buClr>
                <a:srgbClr val="000080"/>
              </a:buClr>
              <a:buFont typeface="Wingdings" charset="2"/>
              <a:buChar char=""/>
            </a:pPr>
            <a:r>
              <a:rPr lang="pt-BR" sz="2400" b="1" i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De PJ para PAA – eSocial/EFD-</a:t>
            </a:r>
            <a:r>
              <a:rPr lang="pt-BR" sz="2400" b="1" strike="noStrike" spc="-1" dirty="0" err="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Reinf</a:t>
            </a:r>
            <a:r>
              <a:rPr lang="pt-BR" sz="24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 </a:t>
            </a:r>
            <a:r>
              <a:rPr lang="pt-BR" sz="1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(PJ, SENAR R-2050) e PAA, S-1250 Sub-Rogação; 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303"/>
              </a:spcBef>
              <a:spcAft>
                <a:spcPts val="1386"/>
              </a:spcAft>
              <a:buClr>
                <a:srgbClr val="000080"/>
              </a:buClr>
              <a:buFont typeface="Wingdings" charset="2"/>
              <a:buChar char=""/>
            </a:pP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De PJ, exceto para PAA–EFD-</a:t>
            </a:r>
            <a:r>
              <a:rPr lang="pt-BR" sz="2770" b="1" strike="noStrike" spc="-1" dirty="0" err="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Reinf</a:t>
            </a:r>
            <a:r>
              <a:rPr lang="pt-BR" sz="277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 (R-2050).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8" name="CustomShape 2"/>
          <p:cNvSpPr/>
          <p:nvPr/>
        </p:nvSpPr>
        <p:spPr>
          <a:xfrm>
            <a:off x="770040" y="1279800"/>
            <a:ext cx="9006480" cy="64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040" tIns="43200" rIns="86040" bIns="43200"/>
          <a:lstStyle/>
          <a:p>
            <a:pPr>
              <a:lnSpc>
                <a:spcPct val="100000"/>
              </a:lnSpc>
              <a:spcBef>
                <a:spcPts val="303"/>
              </a:spcBef>
              <a:spcAft>
                <a:spcPts val="853"/>
              </a:spcAft>
            </a:pPr>
            <a:r>
              <a:rPr lang="pt-BR" sz="3700" b="1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Microsoft YaHei"/>
              </a:rPr>
              <a:t>Tributação Prod. Rural - Resumo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Imagem 40"/>
          <p:cNvPicPr/>
          <p:nvPr/>
        </p:nvPicPr>
        <p:blipFill>
          <a:blip r:embed="rId2"/>
          <a:stretch/>
        </p:blipFill>
        <p:spPr>
          <a:xfrm>
            <a:off x="300600" y="12960"/>
            <a:ext cx="10562400" cy="7921080"/>
          </a:xfrm>
          <a:prstGeom prst="rect">
            <a:avLst/>
          </a:prstGeom>
          <a:ln>
            <a:noFill/>
          </a:ln>
        </p:spPr>
      </p:pic>
      <p:sp>
        <p:nvSpPr>
          <p:cNvPr id="230" name="CustomShape 1"/>
          <p:cNvSpPr/>
          <p:nvPr/>
        </p:nvSpPr>
        <p:spPr>
          <a:xfrm>
            <a:off x="299520" y="267840"/>
            <a:ext cx="10563480" cy="81684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eSocial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299520" y="1294560"/>
            <a:ext cx="10563480" cy="106812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Pessoa Jurídica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compra de: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299520" y="350424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Declara em: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299520" y="519696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Alíquotas: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CustomShape 5"/>
          <p:cNvSpPr/>
          <p:nvPr/>
        </p:nvSpPr>
        <p:spPr>
          <a:xfrm>
            <a:off x="5179680" y="248904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PF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5" name="CustomShape 6"/>
          <p:cNvSpPr/>
          <p:nvPr/>
        </p:nvSpPr>
        <p:spPr>
          <a:xfrm>
            <a:off x="5179680" y="4144680"/>
            <a:ext cx="127980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eSocial   S-1250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CustomShape 7"/>
          <p:cNvSpPr/>
          <p:nvPr/>
        </p:nvSpPr>
        <p:spPr>
          <a:xfrm>
            <a:off x="4965120" y="5853600"/>
            <a:ext cx="149436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CP      1,2%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Gilrat  0,1%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0,2%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Imagem 40"/>
          <p:cNvPicPr/>
          <p:nvPr/>
        </p:nvPicPr>
        <p:blipFill>
          <a:blip r:embed="rId2"/>
          <a:stretch/>
        </p:blipFill>
        <p:spPr>
          <a:xfrm>
            <a:off x="300600" y="1080"/>
            <a:ext cx="10562400" cy="7921080"/>
          </a:xfrm>
          <a:prstGeom prst="rect">
            <a:avLst/>
          </a:prstGeom>
          <a:ln>
            <a:noFill/>
          </a:ln>
        </p:spPr>
      </p:pic>
      <p:sp>
        <p:nvSpPr>
          <p:cNvPr id="238" name="CustomShape 1"/>
          <p:cNvSpPr/>
          <p:nvPr/>
        </p:nvSpPr>
        <p:spPr>
          <a:xfrm>
            <a:off x="298440" y="268200"/>
            <a:ext cx="10563480" cy="81684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eSocial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9" name="CustomShape 2"/>
          <p:cNvSpPr/>
          <p:nvPr/>
        </p:nvSpPr>
        <p:spPr>
          <a:xfrm>
            <a:off x="298440" y="1279440"/>
            <a:ext cx="10563480" cy="106812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CONAB/PAA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pt-BR" sz="2939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compra de:  </a:t>
            </a:r>
            <a:r>
              <a:rPr lang="pt-BR" sz="12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(PJ, </a:t>
            </a:r>
            <a:r>
              <a:rPr lang="pt-BR" sz="12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Agro R-2050 </a:t>
            </a:r>
            <a:r>
              <a:rPr lang="pt-BR" sz="12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SENAR)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CustomShape 3"/>
          <p:cNvSpPr/>
          <p:nvPr/>
        </p:nvSpPr>
        <p:spPr>
          <a:xfrm>
            <a:off x="299520" y="348156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Declara em: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CustomShape 4"/>
          <p:cNvSpPr/>
          <p:nvPr/>
        </p:nvSpPr>
        <p:spPr>
          <a:xfrm>
            <a:off x="299520" y="521424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Alíquotas: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CustomShape 5"/>
          <p:cNvSpPr/>
          <p:nvPr/>
        </p:nvSpPr>
        <p:spPr>
          <a:xfrm>
            <a:off x="1941840" y="251748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PJ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CustomShape 6"/>
          <p:cNvSpPr/>
          <p:nvPr/>
        </p:nvSpPr>
        <p:spPr>
          <a:xfrm>
            <a:off x="1642320" y="5948640"/>
            <a:ext cx="149436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CP      1,7%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Gilrat  0,1%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CustomShape 7"/>
          <p:cNvSpPr/>
          <p:nvPr/>
        </p:nvSpPr>
        <p:spPr>
          <a:xfrm>
            <a:off x="8145000" y="246744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PF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CustomShape 8"/>
          <p:cNvSpPr/>
          <p:nvPr/>
        </p:nvSpPr>
        <p:spPr>
          <a:xfrm>
            <a:off x="8145000" y="4083840"/>
            <a:ext cx="124128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eSocial   S-1250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6" name="CustomShape 9"/>
          <p:cNvSpPr/>
          <p:nvPr/>
        </p:nvSpPr>
        <p:spPr>
          <a:xfrm>
            <a:off x="7891920" y="5948640"/>
            <a:ext cx="149436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CP      1,2%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Gilrat  0,1%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 0,2%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7" name="CustomShape 10"/>
          <p:cNvSpPr/>
          <p:nvPr/>
        </p:nvSpPr>
        <p:spPr>
          <a:xfrm>
            <a:off x="1895040" y="4150080"/>
            <a:ext cx="124128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eSocial  S-1250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8" name="CustomShape 11"/>
          <p:cNvSpPr/>
          <p:nvPr/>
        </p:nvSpPr>
        <p:spPr>
          <a:xfrm>
            <a:off x="5019840" y="246744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Agro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12"/>
          <p:cNvSpPr/>
          <p:nvPr/>
        </p:nvSpPr>
        <p:spPr>
          <a:xfrm>
            <a:off x="4991760" y="4121280"/>
            <a:ext cx="124128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eSocial  S-1250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13"/>
          <p:cNvSpPr/>
          <p:nvPr/>
        </p:nvSpPr>
        <p:spPr>
          <a:xfrm>
            <a:off x="4920120" y="5969160"/>
            <a:ext cx="149436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CP      2,5%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Gilrat  0,1%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Imagem 40"/>
          <p:cNvPicPr/>
          <p:nvPr/>
        </p:nvPicPr>
        <p:blipFill>
          <a:blip r:embed="rId2"/>
          <a:stretch/>
        </p:blipFill>
        <p:spPr>
          <a:xfrm>
            <a:off x="300600" y="40256"/>
            <a:ext cx="10562400" cy="7921080"/>
          </a:xfrm>
          <a:prstGeom prst="rect">
            <a:avLst/>
          </a:prstGeom>
          <a:ln>
            <a:noFill/>
          </a:ln>
        </p:spPr>
      </p:pic>
      <p:sp>
        <p:nvSpPr>
          <p:cNvPr id="252" name="CustomShape 1"/>
          <p:cNvSpPr/>
          <p:nvPr/>
        </p:nvSpPr>
        <p:spPr>
          <a:xfrm>
            <a:off x="299520" y="267840"/>
            <a:ext cx="10563480" cy="81684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eSocial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CustomShape 2"/>
          <p:cNvSpPr/>
          <p:nvPr/>
        </p:nvSpPr>
        <p:spPr>
          <a:xfrm>
            <a:off x="299520" y="1294560"/>
            <a:ext cx="10563480" cy="106812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Produtor Rural Pessoa Física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vende para: </a:t>
            </a:r>
            <a:r>
              <a:rPr lang="pt-BR"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(PJ/PAA, S-1250 na Aquisição)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CustomShape 3"/>
          <p:cNvSpPr/>
          <p:nvPr/>
        </p:nvSpPr>
        <p:spPr>
          <a:xfrm>
            <a:off x="299520" y="350424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Declara em: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5" name="CustomShape 4"/>
          <p:cNvSpPr/>
          <p:nvPr/>
        </p:nvSpPr>
        <p:spPr>
          <a:xfrm>
            <a:off x="299520" y="519696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Alíquotas: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CustomShape 5"/>
          <p:cNvSpPr/>
          <p:nvPr/>
        </p:nvSpPr>
        <p:spPr>
          <a:xfrm>
            <a:off x="2077920" y="2524680"/>
            <a:ext cx="1245600" cy="86328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PJ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PAA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7" name="CustomShape 6"/>
          <p:cNvSpPr/>
          <p:nvPr/>
        </p:nvSpPr>
        <p:spPr>
          <a:xfrm>
            <a:off x="5179680" y="248904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 dirty="0" smtClean="0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PF</a:t>
            </a:r>
          </a:p>
          <a:p>
            <a:pPr algn="ctr">
              <a:lnSpc>
                <a:spcPct val="100000"/>
              </a:lnSpc>
            </a:pPr>
            <a:r>
              <a:rPr lang="pt-BR" spc="-1" dirty="0" smtClean="0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(CF)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8" name="CustomShape 7"/>
          <p:cNvSpPr/>
          <p:nvPr/>
        </p:nvSpPr>
        <p:spPr>
          <a:xfrm>
            <a:off x="8281080" y="2489040"/>
            <a:ext cx="95760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Exte-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rior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9" name="CustomShape 8"/>
          <p:cNvSpPr/>
          <p:nvPr/>
        </p:nvSpPr>
        <p:spPr>
          <a:xfrm>
            <a:off x="1853280" y="4230720"/>
            <a:ext cx="107892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eSocial   S-1260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0" name="CustomShape 9"/>
          <p:cNvSpPr/>
          <p:nvPr/>
        </p:nvSpPr>
        <p:spPr>
          <a:xfrm>
            <a:off x="5179680" y="4144680"/>
            <a:ext cx="114228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eSocial   S-1260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1" name="CustomShape 10"/>
          <p:cNvSpPr/>
          <p:nvPr/>
        </p:nvSpPr>
        <p:spPr>
          <a:xfrm>
            <a:off x="8281080" y="4137120"/>
            <a:ext cx="122292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eSocial   S-1260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2" name="CustomShape 11"/>
          <p:cNvSpPr/>
          <p:nvPr/>
        </p:nvSpPr>
        <p:spPr>
          <a:xfrm>
            <a:off x="1829160" y="5867640"/>
            <a:ext cx="149436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Não tem recolhimento próprio da PF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3" name="CustomShape 12"/>
          <p:cNvSpPr/>
          <p:nvPr/>
        </p:nvSpPr>
        <p:spPr>
          <a:xfrm>
            <a:off x="8046720" y="5854680"/>
            <a:ext cx="145728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0,2%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CustomShape 13"/>
          <p:cNvSpPr/>
          <p:nvPr/>
        </p:nvSpPr>
        <p:spPr>
          <a:xfrm>
            <a:off x="4965120" y="5853600"/>
            <a:ext cx="149436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CP      1,2%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Gilrat  0,1%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0,2%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Imagem 40"/>
          <p:cNvPicPr/>
          <p:nvPr/>
        </p:nvPicPr>
        <p:blipFill>
          <a:blip r:embed="rId2"/>
          <a:stretch/>
        </p:blipFill>
        <p:spPr>
          <a:xfrm>
            <a:off x="299520" y="12960"/>
            <a:ext cx="10562400" cy="7921080"/>
          </a:xfrm>
          <a:prstGeom prst="rect">
            <a:avLst/>
          </a:prstGeom>
          <a:ln>
            <a:noFill/>
          </a:ln>
        </p:spPr>
      </p:pic>
      <p:sp>
        <p:nvSpPr>
          <p:cNvPr id="266" name="CustomShape 1"/>
          <p:cNvSpPr/>
          <p:nvPr/>
        </p:nvSpPr>
        <p:spPr>
          <a:xfrm>
            <a:off x="299520" y="267840"/>
            <a:ext cx="10563480" cy="81684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EFD Reinf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7" name="CustomShape 2"/>
          <p:cNvSpPr/>
          <p:nvPr/>
        </p:nvSpPr>
        <p:spPr>
          <a:xfrm>
            <a:off x="299520" y="1294560"/>
            <a:ext cx="10563480" cy="106812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Produtor Rural Pessoa Jurídica vende para: </a:t>
            </a:r>
            <a:r>
              <a:rPr lang="pt-BR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(Conab, PAA, S-1250)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8" name="CustomShape 3"/>
          <p:cNvSpPr/>
          <p:nvPr/>
        </p:nvSpPr>
        <p:spPr>
          <a:xfrm>
            <a:off x="299520" y="350424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Declara em: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CustomShape 4"/>
          <p:cNvSpPr/>
          <p:nvPr/>
        </p:nvSpPr>
        <p:spPr>
          <a:xfrm>
            <a:off x="299520" y="519696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Alíquotas: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0" name="CustomShape 5"/>
          <p:cNvSpPr/>
          <p:nvPr/>
        </p:nvSpPr>
        <p:spPr>
          <a:xfrm>
            <a:off x="1757520" y="251136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Brasil - Exceto PAA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1" name="CustomShape 6"/>
          <p:cNvSpPr/>
          <p:nvPr/>
        </p:nvSpPr>
        <p:spPr>
          <a:xfrm>
            <a:off x="5136480" y="246420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Conab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PAA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2" name="CustomShape 7"/>
          <p:cNvSpPr/>
          <p:nvPr/>
        </p:nvSpPr>
        <p:spPr>
          <a:xfrm>
            <a:off x="8515440" y="250092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Exte-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rior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3" name="CustomShape 8"/>
          <p:cNvSpPr/>
          <p:nvPr/>
        </p:nvSpPr>
        <p:spPr>
          <a:xfrm>
            <a:off x="1757520" y="418320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Reinf R-2050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4" name="CustomShape 9"/>
          <p:cNvSpPr/>
          <p:nvPr/>
        </p:nvSpPr>
        <p:spPr>
          <a:xfrm>
            <a:off x="5148000" y="4111920"/>
            <a:ext cx="97704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Reinf R-2050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5" name="CustomShape 10"/>
          <p:cNvSpPr/>
          <p:nvPr/>
        </p:nvSpPr>
        <p:spPr>
          <a:xfrm>
            <a:off x="8515440" y="413136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Reinf R-2050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6" name="CustomShape 11"/>
          <p:cNvSpPr/>
          <p:nvPr/>
        </p:nvSpPr>
        <p:spPr>
          <a:xfrm>
            <a:off x="1504800" y="5853600"/>
            <a:ext cx="149436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CP      1,7%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Gilrat  0,1%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 0,25%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7" name="CustomShape 12"/>
          <p:cNvSpPr/>
          <p:nvPr/>
        </p:nvSpPr>
        <p:spPr>
          <a:xfrm>
            <a:off x="4970160" y="5866920"/>
            <a:ext cx="145728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0,25%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8" name="CustomShape 13"/>
          <p:cNvSpPr/>
          <p:nvPr/>
        </p:nvSpPr>
        <p:spPr>
          <a:xfrm>
            <a:off x="8398080" y="5814720"/>
            <a:ext cx="145728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0,25%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hape 511"/>
          <p:cNvSpPr txBox="1">
            <a:spLocks noChangeArrowheads="1"/>
          </p:cNvSpPr>
          <p:nvPr/>
        </p:nvSpPr>
        <p:spPr bwMode="auto">
          <a:xfrm>
            <a:off x="1343099" y="2853824"/>
            <a:ext cx="8477104" cy="988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626" tIns="105626" rIns="105626" bIns="105626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pt-BR" sz="5545" b="1">
                <a:solidFill>
                  <a:srgbClr val="262699"/>
                </a:solidFill>
              </a:rPr>
              <a:t>CNO</a:t>
            </a:r>
          </a:p>
          <a:p>
            <a:pPr algn="ctr" eaLnBrk="1" hangingPunct="1"/>
            <a:r>
              <a:rPr lang="pt-BR" altLang="pt-BR" sz="4159">
                <a:solidFill>
                  <a:srgbClr val="262699"/>
                </a:solidFill>
              </a:rPr>
              <a:t>Cadastro Nacional de Obras</a:t>
            </a:r>
          </a:p>
        </p:txBody>
      </p:sp>
    </p:spTree>
    <p:extLst>
      <p:ext uri="{BB962C8B-B14F-4D97-AF65-F5344CB8AC3E}">
        <p14:creationId xmlns:p14="http://schemas.microsoft.com/office/powerpoint/2010/main" val="1251719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Imagem 40"/>
          <p:cNvPicPr/>
          <p:nvPr/>
        </p:nvPicPr>
        <p:blipFill>
          <a:blip r:embed="rId2"/>
          <a:stretch/>
        </p:blipFill>
        <p:spPr>
          <a:xfrm>
            <a:off x="299520" y="12960"/>
            <a:ext cx="10562400" cy="7921080"/>
          </a:xfrm>
          <a:prstGeom prst="rect">
            <a:avLst/>
          </a:prstGeom>
          <a:ln>
            <a:noFill/>
          </a:ln>
        </p:spPr>
      </p:pic>
      <p:sp>
        <p:nvSpPr>
          <p:cNvPr id="280" name="CustomShape 1"/>
          <p:cNvSpPr/>
          <p:nvPr/>
        </p:nvSpPr>
        <p:spPr>
          <a:xfrm>
            <a:off x="299520" y="267840"/>
            <a:ext cx="10563480" cy="81684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EFD Reinf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1" name="CustomShape 2"/>
          <p:cNvSpPr/>
          <p:nvPr/>
        </p:nvSpPr>
        <p:spPr>
          <a:xfrm>
            <a:off x="299520" y="1294560"/>
            <a:ext cx="10563480" cy="106812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324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Agroindústria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                   vende para: </a:t>
            </a:r>
            <a:r>
              <a:rPr lang="pt-BR" sz="1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(Conab, PAA, S-1250)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3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2" name="CustomShape 3"/>
          <p:cNvSpPr/>
          <p:nvPr/>
        </p:nvSpPr>
        <p:spPr>
          <a:xfrm>
            <a:off x="299520" y="350424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Declara em: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3" name="CustomShape 4"/>
          <p:cNvSpPr/>
          <p:nvPr/>
        </p:nvSpPr>
        <p:spPr>
          <a:xfrm>
            <a:off x="299520" y="5196960"/>
            <a:ext cx="10563480" cy="46908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520" rIns="0" bIns="0" anchor="ctr"/>
          <a:lstStyle/>
          <a:p>
            <a:pPr algn="ctr">
              <a:lnSpc>
                <a:spcPct val="93000"/>
              </a:lnSpc>
            </a:pPr>
            <a:r>
              <a:rPr lang="pt-BR" sz="2939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Alíquotas: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4" name="CustomShape 5"/>
          <p:cNvSpPr/>
          <p:nvPr/>
        </p:nvSpPr>
        <p:spPr>
          <a:xfrm>
            <a:off x="6309000" y="249588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Conab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PAA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5" name="CustomShape 6"/>
          <p:cNvSpPr/>
          <p:nvPr/>
        </p:nvSpPr>
        <p:spPr>
          <a:xfrm>
            <a:off x="8515440" y="250092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Exte-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rior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6" name="CustomShape 7"/>
          <p:cNvSpPr/>
          <p:nvPr/>
        </p:nvSpPr>
        <p:spPr>
          <a:xfrm>
            <a:off x="6468840" y="4174200"/>
            <a:ext cx="97704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Reinf R-2050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7" name="CustomShape 8"/>
          <p:cNvSpPr/>
          <p:nvPr/>
        </p:nvSpPr>
        <p:spPr>
          <a:xfrm>
            <a:off x="8515440" y="413136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Reinf R-2050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8" name="CustomShape 9"/>
          <p:cNvSpPr/>
          <p:nvPr/>
        </p:nvSpPr>
        <p:spPr>
          <a:xfrm>
            <a:off x="6228720" y="5866920"/>
            <a:ext cx="145728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0,25%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9" name="CustomShape 10"/>
          <p:cNvSpPr/>
          <p:nvPr/>
        </p:nvSpPr>
        <p:spPr>
          <a:xfrm>
            <a:off x="8398080" y="5814720"/>
            <a:ext cx="1457280" cy="122436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0,25%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0" name="CustomShape 11"/>
          <p:cNvSpPr/>
          <p:nvPr/>
        </p:nvSpPr>
        <p:spPr>
          <a:xfrm>
            <a:off x="3670920" y="2471760"/>
            <a:ext cx="168660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Brasil - Exceto PAA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1" name="CustomShape 12"/>
          <p:cNvSpPr/>
          <p:nvPr/>
        </p:nvSpPr>
        <p:spPr>
          <a:xfrm>
            <a:off x="4020120" y="4164480"/>
            <a:ext cx="988560" cy="86472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Reinf R-2050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2" name="CustomShape 13"/>
          <p:cNvSpPr/>
          <p:nvPr/>
        </p:nvSpPr>
        <p:spPr>
          <a:xfrm>
            <a:off x="3877560" y="5814720"/>
            <a:ext cx="1494360" cy="1401480"/>
          </a:xfrm>
          <a:prstGeom prst="rect">
            <a:avLst/>
          </a:prstGeom>
          <a:solidFill>
            <a:schemeClr val="bg1"/>
          </a:solidFill>
          <a:ln w="2844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CP      2,5%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Gilrat  0,1%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69" b="0" strike="noStrike" spc="-1">
                <a:solidFill>
                  <a:srgbClr val="00CC99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Senar  0,25%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659520" y="3817080"/>
            <a:ext cx="878220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pt-BR" sz="3600" b="1" strike="noStrike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Microsoft YaHei"/>
              </a:rPr>
              <a:t>Integração entre o eSocial e a EFD-Reinf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4" name="CustomShape 2"/>
          <p:cNvSpPr/>
          <p:nvPr/>
        </p:nvSpPr>
        <p:spPr>
          <a:xfrm>
            <a:off x="8678160" y="6985800"/>
            <a:ext cx="20156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800" b="0" strike="noStrike" spc="-1">
                <a:solidFill>
                  <a:srgbClr val="262699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Joaquim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m 2"/>
          <p:cNvPicPr/>
          <p:nvPr/>
        </p:nvPicPr>
        <p:blipFill>
          <a:blip r:embed="rId2"/>
          <a:stretch/>
        </p:blipFill>
        <p:spPr>
          <a:xfrm>
            <a:off x="0" y="1514160"/>
            <a:ext cx="10802160" cy="5688000"/>
          </a:xfrm>
          <a:prstGeom prst="rect">
            <a:avLst/>
          </a:prstGeom>
          <a:ln>
            <a:noFill/>
          </a:ln>
        </p:spPr>
      </p:pic>
      <p:sp>
        <p:nvSpPr>
          <p:cNvPr id="296" name="CustomShape 1"/>
          <p:cNvSpPr/>
          <p:nvPr/>
        </p:nvSpPr>
        <p:spPr>
          <a:xfrm>
            <a:off x="395280" y="7202160"/>
            <a:ext cx="1051488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* Ambiente Nacional  |  ** CP em 07/2018 e IRRF s/folha em 01/2019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Imagem 1"/>
          <p:cNvPicPr/>
          <p:nvPr/>
        </p:nvPicPr>
        <p:blipFill>
          <a:blip r:embed="rId2"/>
          <a:stretch/>
        </p:blipFill>
        <p:spPr>
          <a:xfrm>
            <a:off x="612720" y="1425960"/>
            <a:ext cx="9865440" cy="6280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CustomShape 1"/>
          <p:cNvSpPr/>
          <p:nvPr/>
        </p:nvSpPr>
        <p:spPr>
          <a:xfrm>
            <a:off x="1570400" y="1647643"/>
            <a:ext cx="7614037" cy="5109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1214" tIns="35302" rIns="71214" bIns="35302"/>
          <a:lstStyle/>
          <a:p>
            <a:pPr>
              <a:lnSpc>
                <a:spcPct val="100000"/>
              </a:lnSpc>
            </a:pPr>
            <a:r>
              <a:rPr lang="pt-BR" sz="3043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DCTF WEB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6" name="CustomShape 2"/>
          <p:cNvSpPr/>
          <p:nvPr/>
        </p:nvSpPr>
        <p:spPr>
          <a:xfrm>
            <a:off x="1570401" y="2552417"/>
            <a:ext cx="8295736" cy="37779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1214" tIns="35302" rIns="71214" bIns="35302"/>
          <a:lstStyle/>
          <a:p>
            <a:pPr>
              <a:lnSpc>
                <a:spcPct val="100000"/>
              </a:lnSpc>
            </a:pPr>
            <a:r>
              <a:rPr lang="pt-BR" sz="2325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Características: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82601" indent="-182601">
              <a:buClr>
                <a:srgbClr val="C00000"/>
              </a:buClr>
              <a:buFont typeface="Wingdings" charset="2"/>
              <a:buChar char=""/>
            </a:pPr>
            <a:r>
              <a:rPr lang="pt-BR" sz="2240" b="1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Não há DCTF-Web sem a transmissão prévia do eSocial e/ou da EFD-Reinf;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82601" indent="-182601">
              <a:buClr>
                <a:srgbClr val="000080"/>
              </a:buClr>
              <a:buFont typeface="Wingdings" charset="2"/>
              <a:buChar char=""/>
            </a:pPr>
            <a:r>
              <a:rPr lang="pt-BR" sz="2240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Retificação da DCTF-Web sempre vinculada à escrituração de origem;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82601" indent="-182601">
              <a:buClr>
                <a:srgbClr val="C00000"/>
              </a:buClr>
              <a:buFont typeface="Wingdings" charset="2"/>
              <a:buChar char=""/>
            </a:pPr>
            <a:r>
              <a:rPr lang="pt-BR" sz="2240" b="1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Integração c/sistemas da RFB para consulta e aproveitamento de créditos tributários (compensações, recolhimentos efetuados, parcelamentos, etc);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0744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CustomShape 1"/>
          <p:cNvSpPr/>
          <p:nvPr/>
        </p:nvSpPr>
        <p:spPr>
          <a:xfrm>
            <a:off x="1544837" y="1283056"/>
            <a:ext cx="7614037" cy="5109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1214" tIns="35302" rIns="71214" bIns="35302"/>
          <a:lstStyle/>
          <a:p>
            <a:pPr>
              <a:lnSpc>
                <a:spcPct val="100000"/>
              </a:lnSpc>
            </a:pPr>
            <a:r>
              <a:rPr lang="pt-BR" sz="3043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DCTF WEB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8" name="CustomShape 2"/>
          <p:cNvSpPr/>
          <p:nvPr/>
        </p:nvSpPr>
        <p:spPr>
          <a:xfrm>
            <a:off x="1544837" y="1892020"/>
            <a:ext cx="8150267" cy="39562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1214" tIns="35302" rIns="71214" bIns="35302"/>
          <a:lstStyle/>
          <a:p>
            <a:pPr>
              <a:lnSpc>
                <a:spcPct val="100000"/>
              </a:lnSpc>
            </a:pPr>
            <a:r>
              <a:rPr lang="pt-BR" sz="2029" b="1" u="sng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Forma de entrega</a:t>
            </a:r>
            <a:r>
              <a:rPr lang="pt-BR" sz="1691" b="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: 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691" b="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	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691" b="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	</a:t>
            </a:r>
            <a:r>
              <a:rPr lang="pt-BR" sz="169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Por meio do Portal da DCTFWeb, disponível no ambiente eCAC.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691" b="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	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2029" b="1" u="sng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Prazo de entrega: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69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	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69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	A </a:t>
            </a:r>
            <a:r>
              <a:rPr lang="pt-BR" sz="1691" b="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DCTFWeb</a:t>
            </a:r>
            <a:r>
              <a:rPr lang="pt-BR" sz="169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, de regra, tem periodicidade </a:t>
            </a:r>
            <a:r>
              <a:rPr lang="pt-BR" sz="1691" b="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mensal </a:t>
            </a:r>
            <a:r>
              <a:rPr lang="pt-BR" sz="169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e deve ser transmitida pela Internet até as 23h59min59s (horário de Brasília) do </a:t>
            </a:r>
            <a:r>
              <a:rPr lang="pt-BR" sz="1691" b="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dia 15 </a:t>
            </a:r>
            <a:r>
              <a:rPr lang="pt-BR" sz="169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do mês seguinte ao da ocorrência dos fatos geradores). Caso o dia 15 não seja dia útil, a entrega deverá ser antecipada para o dia útil imediatamente anterior. 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691" b="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	DCTFWeb 13º Salário (Anual): </a:t>
            </a:r>
            <a:r>
              <a:rPr lang="pt-BR" sz="1691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declaração relativa à Gratificação Natalina, transmitida uma vez por ano até o dia 20 de dezembro de cada exercício;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9" name="Imagem 1"/>
          <p:cNvPicPr/>
          <p:nvPr/>
        </p:nvPicPr>
        <p:blipFill>
          <a:blip r:embed="rId2"/>
          <a:stretch/>
        </p:blipFill>
        <p:spPr>
          <a:xfrm>
            <a:off x="1666568" y="5946003"/>
            <a:ext cx="8028535" cy="107854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90946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CustomShape 1"/>
          <p:cNvSpPr/>
          <p:nvPr/>
        </p:nvSpPr>
        <p:spPr>
          <a:xfrm>
            <a:off x="1570400" y="1709422"/>
            <a:ext cx="7614037" cy="5109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1214" tIns="35302" rIns="71214" bIns="35302"/>
          <a:lstStyle/>
          <a:p>
            <a:pPr>
              <a:lnSpc>
                <a:spcPct val="100000"/>
              </a:lnSpc>
            </a:pPr>
            <a:r>
              <a:rPr lang="pt-BR" sz="3043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Documentos de arrecadação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8" name="CustomShape 2"/>
          <p:cNvSpPr/>
          <p:nvPr/>
        </p:nvSpPr>
        <p:spPr>
          <a:xfrm>
            <a:off x="1570401" y="2552417"/>
            <a:ext cx="8295736" cy="37779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1214" tIns="35302" rIns="71214" bIns="35302"/>
          <a:lstStyle/>
          <a:p>
            <a:pPr>
              <a:lnSpc>
                <a:spcPct val="100000"/>
              </a:lnSpc>
            </a:pPr>
            <a:r>
              <a:rPr lang="pt-BR" sz="2325" b="1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A GPS será substituída </a:t>
            </a:r>
            <a:r>
              <a:rPr lang="pt-BR" sz="2325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por: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82601" indent="-182601">
              <a:buClr>
                <a:srgbClr val="000080"/>
              </a:buClr>
              <a:buFont typeface="Wingdings" charset="2"/>
              <a:buChar char=""/>
            </a:pPr>
            <a:r>
              <a:rPr lang="pt-BR" sz="2325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DARF – Documento de Arrecadação de Receitas Federais – numerado e com código de barras: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28146" lvl="1" indent="-241338"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1919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Contribuintes em geral;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28146" lvl="1" indent="-241338"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1919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</a:t>
            </a:r>
            <a:r>
              <a:rPr lang="pt-BR" sz="1919" b="1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Gerado no ambiente DCTF Web</a:t>
            </a:r>
            <a:r>
              <a:rPr lang="pt-BR" sz="1919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;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82601" indent="-182601">
              <a:buClr>
                <a:srgbClr val="000080"/>
              </a:buClr>
              <a:buFont typeface="Wingdings" charset="2"/>
              <a:buChar char=""/>
            </a:pPr>
            <a:r>
              <a:rPr lang="pt-BR" sz="2325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DAE - Documento de Arrecadação do eSocial: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28146" lvl="1" indent="-241338">
              <a:buClr>
                <a:srgbClr val="000080"/>
              </a:buClr>
              <a:buSzPct val="25000"/>
              <a:buFont typeface="Wingdings"/>
              <a:buChar char="l"/>
            </a:pPr>
            <a:r>
              <a:rPr lang="pt-BR" sz="1919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 Para empregadores domésticos, segurado especial e MEI;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28146" lvl="1" indent="-241338">
              <a:buClr>
                <a:srgbClr val="FF0000"/>
              </a:buClr>
              <a:buSzPct val="25000"/>
              <a:buFont typeface="Wingdings"/>
              <a:buChar char="l"/>
            </a:pPr>
            <a:r>
              <a:rPr lang="pt-BR" sz="1919" b="1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Gerado no portal do eSocial</a:t>
            </a:r>
            <a:r>
              <a:rPr lang="pt-BR" sz="1919" b="1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.</a:t>
            </a:r>
            <a:endParaRPr lang="pt-BR" sz="1522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87240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71128" y="641432"/>
            <a:ext cx="9961038" cy="6036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rgbClr val="3465AF"/>
            </a:solidFill>
            <a:prstDash val="solid"/>
          </a:ln>
        </p:spPr>
        <p:txBody>
          <a:bodyPr vert="horz" wrap="none" lIns="94328" tIns="47164" rIns="94328" bIns="47164" anchor="ctr" anchorCtr="0" compatLnSpc="0">
            <a:noAutofit/>
          </a:bodyPr>
          <a:lstStyle/>
          <a:p>
            <a:pPr algn="ctr" hangingPunct="0"/>
            <a:r>
              <a:rPr lang="pt-BR" sz="3773" b="1">
                <a:solidFill>
                  <a:srgbClr val="280099"/>
                </a:solidFill>
                <a:latin typeface="Arial" pitchFamily="18"/>
                <a:ea typeface="Microsoft YaHei" pitchFamily="2"/>
                <a:cs typeface="Mangal" pitchFamily="2"/>
              </a:rPr>
              <a:t>DCTFWeb – Fluxo Completo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2147784" y="1358324"/>
            <a:ext cx="6867079" cy="648976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rma livre 3"/>
          <p:cNvSpPr/>
          <p:nvPr/>
        </p:nvSpPr>
        <p:spPr>
          <a:xfrm>
            <a:off x="7374500" y="1358324"/>
            <a:ext cx="2339335" cy="679162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4328" tIns="47164" rIns="94328" bIns="47164" anchor="ctr" anchorCtr="0" compatLnSpc="0">
            <a:noAutofit/>
          </a:bodyPr>
          <a:lstStyle/>
          <a:p>
            <a:pPr hangingPunct="0"/>
            <a:endParaRPr lang="pt-BR" sz="1887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Forma livre 4"/>
          <p:cNvSpPr/>
          <p:nvPr/>
        </p:nvSpPr>
        <p:spPr>
          <a:xfrm>
            <a:off x="1643631" y="2428045"/>
            <a:ext cx="2263872" cy="679162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9"/>
              <a:gd name="f12" fmla="val f10"/>
              <a:gd name="f13" fmla="+- 21600 0 f10"/>
              <a:gd name="f14" fmla="+- 21600 0 f9"/>
              <a:gd name="f15" fmla="+- 10800 0 f10"/>
              <a:gd name="f16" fmla="*/ f9 f7 1"/>
              <a:gd name="f17" fmla="*/ f10 f8 1"/>
              <a:gd name="f18" fmla="*/ f14 f15 1"/>
              <a:gd name="f19" fmla="*/ f13 f8 1"/>
              <a:gd name="f20" fmla="*/ f12 f8 1"/>
              <a:gd name="f21" fmla="*/ f18 1 10800"/>
              <a:gd name="f22" fmla="+- 21600 0 f21"/>
              <a:gd name="f23" fmla="*/ f21 f7 1"/>
              <a:gd name="f24" fmla="*/ f22 f7 1"/>
            </a:gdLst>
            <a:ahLst>
              <a:ahXY gdRefX="f0" minX="f4" maxX="f5" gdRefY="f1" minY="f4" maxY="f6">
                <a:pos x="f16" y="f1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0" r="f24" b="f19"/>
            <a:pathLst>
              <a:path w="21600" h="21600">
                <a:moveTo>
                  <a:pt x="f4" y="f12"/>
                </a:moveTo>
                <a:lnTo>
                  <a:pt x="f11" y="f12"/>
                </a:lnTo>
                <a:lnTo>
                  <a:pt x="f11" y="f4"/>
                </a:lnTo>
                <a:lnTo>
                  <a:pt x="f5" y="f6"/>
                </a:lnTo>
                <a:lnTo>
                  <a:pt x="f11" y="f5"/>
                </a:lnTo>
                <a:lnTo>
                  <a:pt x="f11" y="f13"/>
                </a:lnTo>
                <a:lnTo>
                  <a:pt x="f4" y="f13"/>
                </a:lnTo>
                <a:lnTo>
                  <a:pt x="f21" y="f6"/>
                </a:lnTo>
                <a:lnTo>
                  <a:pt x="f4" y="f1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4328" tIns="47164" rIns="94328" bIns="47164" anchor="ctr" anchorCtr="0" compatLnSpc="0">
            <a:noAutofit/>
          </a:bodyPr>
          <a:lstStyle/>
          <a:p>
            <a:pPr hangingPunct="0"/>
            <a:endParaRPr lang="pt-BR" sz="1887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Forma livre 5"/>
          <p:cNvSpPr/>
          <p:nvPr/>
        </p:nvSpPr>
        <p:spPr>
          <a:xfrm>
            <a:off x="8599820" y="5131444"/>
            <a:ext cx="2112946" cy="679162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4328" tIns="47164" rIns="94328" bIns="47164" anchor="ctr" anchorCtr="0" compatLnSpc="0">
            <a:noAutofit/>
          </a:bodyPr>
          <a:lstStyle/>
          <a:p>
            <a:pPr hangingPunct="0"/>
            <a:endParaRPr lang="pt-BR" sz="1887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Forma livre 6"/>
          <p:cNvSpPr/>
          <p:nvPr/>
        </p:nvSpPr>
        <p:spPr>
          <a:xfrm>
            <a:off x="7467883" y="3244884"/>
            <a:ext cx="2339335" cy="679162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4328" tIns="47164" rIns="94328" bIns="47164" anchor="ctr" anchorCtr="0" compatLnSpc="0">
            <a:noAutofit/>
          </a:bodyPr>
          <a:lstStyle/>
          <a:p>
            <a:pPr hangingPunct="0"/>
            <a:endParaRPr lang="pt-BR" sz="1887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Forma livre 7"/>
          <p:cNvSpPr/>
          <p:nvPr/>
        </p:nvSpPr>
        <p:spPr>
          <a:xfrm>
            <a:off x="2034589" y="6640692"/>
            <a:ext cx="2263872" cy="679162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9"/>
              <a:gd name="f12" fmla="val f10"/>
              <a:gd name="f13" fmla="+- 21600 0 f10"/>
              <a:gd name="f14" fmla="+- 21600 0 f9"/>
              <a:gd name="f15" fmla="+- 10800 0 f10"/>
              <a:gd name="f16" fmla="*/ f9 f7 1"/>
              <a:gd name="f17" fmla="*/ f10 f8 1"/>
              <a:gd name="f18" fmla="*/ f14 f15 1"/>
              <a:gd name="f19" fmla="*/ f13 f8 1"/>
              <a:gd name="f20" fmla="*/ f12 f8 1"/>
              <a:gd name="f21" fmla="*/ f18 1 10800"/>
              <a:gd name="f22" fmla="+- 21600 0 f21"/>
              <a:gd name="f23" fmla="*/ f21 f7 1"/>
              <a:gd name="f24" fmla="*/ f22 f7 1"/>
            </a:gdLst>
            <a:ahLst>
              <a:ahXY gdRefX="f0" minX="f4" maxX="f5" gdRefY="f1" minY="f4" maxY="f6">
                <a:pos x="f16" y="f1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0" r="f24" b="f19"/>
            <a:pathLst>
              <a:path w="21600" h="21600">
                <a:moveTo>
                  <a:pt x="f4" y="f12"/>
                </a:moveTo>
                <a:lnTo>
                  <a:pt x="f11" y="f12"/>
                </a:lnTo>
                <a:lnTo>
                  <a:pt x="f11" y="f4"/>
                </a:lnTo>
                <a:lnTo>
                  <a:pt x="f5" y="f6"/>
                </a:lnTo>
                <a:lnTo>
                  <a:pt x="f11" y="f5"/>
                </a:lnTo>
                <a:lnTo>
                  <a:pt x="f11" y="f13"/>
                </a:lnTo>
                <a:lnTo>
                  <a:pt x="f4" y="f13"/>
                </a:lnTo>
                <a:lnTo>
                  <a:pt x="f21" y="f6"/>
                </a:lnTo>
                <a:lnTo>
                  <a:pt x="f4" y="f1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4328" tIns="47164" rIns="94328" bIns="47164" anchor="ctr" anchorCtr="0" compatLnSpc="0">
            <a:noAutofit/>
          </a:bodyPr>
          <a:lstStyle/>
          <a:p>
            <a:pPr hangingPunct="0"/>
            <a:endParaRPr lang="pt-BR" sz="1887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Forma livre 8"/>
          <p:cNvSpPr/>
          <p:nvPr/>
        </p:nvSpPr>
        <p:spPr>
          <a:xfrm>
            <a:off x="298954" y="5131444"/>
            <a:ext cx="2263872" cy="679162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9"/>
              <a:gd name="f12" fmla="val f10"/>
              <a:gd name="f13" fmla="+- 21600 0 f10"/>
              <a:gd name="f14" fmla="+- 21600 0 f9"/>
              <a:gd name="f15" fmla="+- 10800 0 f10"/>
              <a:gd name="f16" fmla="*/ f9 f7 1"/>
              <a:gd name="f17" fmla="*/ f10 f8 1"/>
              <a:gd name="f18" fmla="*/ f14 f15 1"/>
              <a:gd name="f19" fmla="*/ f13 f8 1"/>
              <a:gd name="f20" fmla="*/ f12 f8 1"/>
              <a:gd name="f21" fmla="*/ f18 1 10800"/>
              <a:gd name="f22" fmla="+- 21600 0 f21"/>
              <a:gd name="f23" fmla="*/ f21 f7 1"/>
              <a:gd name="f24" fmla="*/ f22 f7 1"/>
            </a:gdLst>
            <a:ahLst>
              <a:ahXY gdRefX="f0" minX="f4" maxX="f5" gdRefY="f1" minY="f4" maxY="f6">
                <a:pos x="f16" y="f1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0" r="f24" b="f19"/>
            <a:pathLst>
              <a:path w="21600" h="21600">
                <a:moveTo>
                  <a:pt x="f4" y="f12"/>
                </a:moveTo>
                <a:lnTo>
                  <a:pt x="f11" y="f12"/>
                </a:lnTo>
                <a:lnTo>
                  <a:pt x="f11" y="f4"/>
                </a:lnTo>
                <a:lnTo>
                  <a:pt x="f5" y="f6"/>
                </a:lnTo>
                <a:lnTo>
                  <a:pt x="f11" y="f5"/>
                </a:lnTo>
                <a:lnTo>
                  <a:pt x="f11" y="f13"/>
                </a:lnTo>
                <a:lnTo>
                  <a:pt x="f4" y="f13"/>
                </a:lnTo>
                <a:lnTo>
                  <a:pt x="f21" y="f6"/>
                </a:lnTo>
                <a:lnTo>
                  <a:pt x="f4" y="f1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4328" tIns="47164" rIns="94328" bIns="47164" anchor="ctr" anchorCtr="0" compatLnSpc="0">
            <a:noAutofit/>
          </a:bodyPr>
          <a:lstStyle/>
          <a:p>
            <a:pPr hangingPunct="0"/>
            <a:endParaRPr lang="pt-BR" sz="1887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Forma livre 9"/>
          <p:cNvSpPr/>
          <p:nvPr/>
        </p:nvSpPr>
        <p:spPr>
          <a:xfrm>
            <a:off x="6939647" y="6640692"/>
            <a:ext cx="2112946" cy="679162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21600 f7 1"/>
              <a:gd name="f17" fmla="*/ f12 f11 1"/>
              <a:gd name="f18" fmla="*/ f13 f8 1"/>
              <a:gd name="f19" fmla="*/ f11 f8 1"/>
              <a:gd name="f20" fmla="*/ f17 1 10800"/>
              <a:gd name="f21" fmla="+- f12 0 f20"/>
              <a:gd name="f22" fmla="*/ f21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2" t="f19" r="f16" b="f18"/>
            <a:pathLst>
              <a:path w="21600" h="21600">
                <a:moveTo>
                  <a:pt x="f5" y="f11"/>
                </a:moveTo>
                <a:lnTo>
                  <a:pt x="f12" y="f11"/>
                </a:lnTo>
                <a:lnTo>
                  <a:pt x="f12" y="f4"/>
                </a:lnTo>
                <a:lnTo>
                  <a:pt x="f4" y="f6"/>
                </a:lnTo>
                <a:lnTo>
                  <a:pt x="f12" y="f5"/>
                </a:lnTo>
                <a:lnTo>
                  <a:pt x="f12" y="f13"/>
                </a:lnTo>
                <a:lnTo>
                  <a:pt x="f5" y="f13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4328" tIns="47164" rIns="94328" bIns="47164" anchor="ctr" anchorCtr="0" compatLnSpc="0">
            <a:noAutofit/>
          </a:bodyPr>
          <a:lstStyle/>
          <a:p>
            <a:pPr hangingPunct="0"/>
            <a:endParaRPr lang="pt-BR" sz="1887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2379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TextShape 2"/>
          <p:cNvSpPr txBox="1"/>
          <p:nvPr/>
        </p:nvSpPr>
        <p:spPr>
          <a:xfrm>
            <a:off x="7519143" y="6832517"/>
            <a:ext cx="2367384" cy="317721"/>
          </a:xfrm>
          <a:prstGeom prst="rect">
            <a:avLst/>
          </a:prstGeom>
          <a:noFill/>
          <a:ln>
            <a:noFill/>
          </a:ln>
        </p:spPr>
        <p:txBody>
          <a:bodyPr lIns="76083" tIns="39563" rIns="76083" bIns="39563"/>
          <a:lstStyle/>
          <a:p>
            <a:pPr>
              <a:lnSpc>
                <a:spcPct val="100000"/>
              </a:lnSpc>
            </a:pPr>
            <a:fld id="{9686006D-9761-40A1-838C-FBF2B29F3576}" type="slidenum">
              <a:rPr lang="pt-BR" sz="1184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78</a:t>
            </a:fld>
            <a:endParaRPr lang="pt-BR" sz="1184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24" name="Imagem 6"/>
          <p:cNvPicPr/>
          <p:nvPr/>
        </p:nvPicPr>
        <p:blipFill>
          <a:blip r:embed="rId2"/>
          <a:stretch/>
        </p:blipFill>
        <p:spPr>
          <a:xfrm>
            <a:off x="2754628" y="1162450"/>
            <a:ext cx="5948207" cy="567006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1028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Imagem 1"/>
          <p:cNvPicPr/>
          <p:nvPr/>
        </p:nvPicPr>
        <p:blipFill>
          <a:blip r:embed="rId2"/>
          <a:stretch/>
        </p:blipFill>
        <p:spPr>
          <a:xfrm>
            <a:off x="583920" y="414360"/>
            <a:ext cx="9993600" cy="7092000"/>
          </a:xfrm>
          <a:prstGeom prst="rect">
            <a:avLst/>
          </a:prstGeom>
          <a:ln>
            <a:noFill/>
          </a:ln>
        </p:spPr>
      </p:pic>
      <p:sp>
        <p:nvSpPr>
          <p:cNvPr id="299" name="CustomShape 1"/>
          <p:cNvSpPr/>
          <p:nvPr/>
        </p:nvSpPr>
        <p:spPr>
          <a:xfrm>
            <a:off x="4439160" y="3827880"/>
            <a:ext cx="2180520" cy="108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9560" tIns="39600" rIns="79560" bIns="39600"/>
          <a:lstStyle/>
          <a:p>
            <a:pPr algn="ctr">
              <a:lnSpc>
                <a:spcPct val="100000"/>
              </a:lnSpc>
            </a:pPr>
            <a:r>
              <a:rPr lang="pt-BR" sz="645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</a:rPr>
              <a:t>FIM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 fill="freeze"/>
                                        <p:tgtEl>
                                          <p:spTgt spid="299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Shape 519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801" y="900532"/>
            <a:ext cx="1724032" cy="96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Shape 520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93" y="2092682"/>
            <a:ext cx="447515" cy="68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Shape 521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960" y="3233478"/>
            <a:ext cx="4216542" cy="455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de cantos arredondados 1"/>
          <p:cNvSpPr/>
          <p:nvPr/>
        </p:nvSpPr>
        <p:spPr bwMode="auto">
          <a:xfrm>
            <a:off x="5255371" y="1704402"/>
            <a:ext cx="639720" cy="37727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5643" tIns="52821" rIns="105643" bIns="52821" numCol="1" rtlCol="0" anchor="t" anchorCtr="0" compatLnSpc="1">
            <a:prstTxWarp prst="textNoShape">
              <a:avLst/>
            </a:prstTxWarp>
          </a:bodyPr>
          <a:lstStyle/>
          <a:p>
            <a:pPr algn="ctr" defTabSz="519034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pt-BR" sz="2080" dirty="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rPr>
              <a:t>/5</a:t>
            </a:r>
          </a:p>
        </p:txBody>
      </p:sp>
    </p:spTree>
    <p:extLst>
      <p:ext uri="{BB962C8B-B14F-4D97-AF65-F5344CB8AC3E}">
        <p14:creationId xmlns:p14="http://schemas.microsoft.com/office/powerpoint/2010/main" val="1609489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764275" y="1126080"/>
            <a:ext cx="9354605" cy="6421132"/>
          </a:xfrm>
          <a:prstGeom prst="rect">
            <a:avLst/>
          </a:prstGeom>
          <a:noFill/>
          <a:ln>
            <a:noFill/>
          </a:ln>
        </p:spPr>
        <p:txBody>
          <a:bodyPr lIns="0" tIns="25200" rIns="0" bIns="0" anchor="ctr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pt-BR" sz="3240" b="0" i="1" strike="noStrike" spc="-1" dirty="0">
                <a:solidFill>
                  <a:srgbClr val="1A1A1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Bom para o trabalhador!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pt-BR" sz="3240" b="0" i="1" strike="noStrike" spc="-1" dirty="0">
                <a:solidFill>
                  <a:srgbClr val="1A1A1A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Bom para o empregador!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pt-BR" sz="3240" b="1" i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Maceió, </a:t>
            </a:r>
            <a:r>
              <a:rPr lang="pt-BR" sz="3240" b="1" i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19</a:t>
            </a:r>
            <a:r>
              <a:rPr lang="pt-BR" sz="3240" b="1" i="1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de </a:t>
            </a:r>
            <a:r>
              <a:rPr lang="pt-BR" sz="3240" b="1" i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dezembro </a:t>
            </a:r>
            <a:r>
              <a:rPr lang="pt-BR" sz="3240" b="1" i="1" strike="noStrike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 </a:t>
            </a:r>
            <a:r>
              <a:rPr lang="pt-BR" sz="3240" b="1" i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2018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pt-BR" sz="3240" b="1" i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Eduardo Jorge Bandeira de Souza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pt-BR" sz="3240" b="1" i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Auditor – Fiscal da Receita Federal do Brasil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pt-BR" sz="3240" b="1" i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AFRFB</a:t>
            </a:r>
            <a:endParaRPr lang="pt-B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Shape 556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650" y="975729"/>
            <a:ext cx="7591245" cy="65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7" name="Shape 557">
            <a:extLst>
              <a:ext uri="{FF2B5EF4-FFF2-40B4-BE49-F238E27FC236}">
                <a16:creationId xmlns="" xmlns:a16="http://schemas.microsoft.com/office/drawing/2014/main" id="{5E1A0B09-3B2B-442B-877A-54DF72DDC7AD}"/>
              </a:ext>
            </a:extLst>
          </p:cNvPr>
          <p:cNvSpPr/>
          <p:nvPr/>
        </p:nvSpPr>
        <p:spPr>
          <a:xfrm>
            <a:off x="1469649" y="1713028"/>
            <a:ext cx="9392309" cy="1916611"/>
          </a:xfrm>
          <a:prstGeom prst="rect">
            <a:avLst/>
          </a:prstGeom>
          <a:noFill/>
          <a:ln>
            <a:noFill/>
          </a:ln>
        </p:spPr>
        <p:txBody>
          <a:bodyPr lIns="103979" tIns="51990" rIns="103979" bIns="51990"/>
          <a:lstStyle/>
          <a:p>
            <a:pPr>
              <a:buClr>
                <a:srgbClr val="000000"/>
              </a:buClr>
              <a:buSzPct val="100000"/>
              <a:buFont typeface="Noto Sans Symbols"/>
              <a:buChar char="➢"/>
              <a:defRPr/>
            </a:pPr>
            <a:r>
              <a:rPr lang="pt-BR" sz="2773" kern="0" dirty="0">
                <a:latin typeface="Arial"/>
                <a:ea typeface="Arial"/>
                <a:cs typeface="Arial"/>
                <a:sym typeface="Arial"/>
              </a:rPr>
              <a:t> A formatação do número do CNO será igual à da matrícula CEI;</a:t>
            </a:r>
          </a:p>
          <a:p>
            <a:pPr marL="249545" indent="-249545">
              <a:buClr>
                <a:srgbClr val="000000"/>
              </a:buClr>
              <a:buSzPct val="46125"/>
              <a:buFont typeface="Noto Sans Symbols"/>
              <a:buChar char="●"/>
              <a:defRPr/>
            </a:pPr>
            <a:r>
              <a:rPr lang="pt-BR" sz="1895" kern="0" dirty="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>
              <a:buClr>
                <a:srgbClr val="000000"/>
              </a:buClr>
              <a:buSzPct val="100000"/>
              <a:buFont typeface="Noto Sans Symbols"/>
              <a:buChar char="➢"/>
              <a:defRPr/>
            </a:pPr>
            <a:r>
              <a:rPr lang="pt-BR" sz="2773" kern="0" dirty="0">
                <a:latin typeface="Arial"/>
                <a:ea typeface="Arial"/>
                <a:cs typeface="Arial"/>
                <a:sym typeface="Arial"/>
              </a:rPr>
              <a:t> Não haverá identificação da personalidade jurídica do responsável no número. No lugar do /6 e /7 haverá sempre /5;</a:t>
            </a:r>
          </a:p>
          <a:p>
            <a:pPr>
              <a:buSzPct val="25000"/>
              <a:defRPr/>
            </a:pPr>
            <a:r>
              <a:rPr lang="pt-BR" sz="2773" kern="0" dirty="0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55300" name="Shape 558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085" y="4233049"/>
            <a:ext cx="3607629" cy="784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Shape 559"/>
          <p:cNvSpPr>
            <a:spLocks noChangeArrowheads="1"/>
          </p:cNvSpPr>
          <p:nvPr/>
        </p:nvSpPr>
        <p:spPr bwMode="auto">
          <a:xfrm>
            <a:off x="1537511" y="5542581"/>
            <a:ext cx="9324447" cy="124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979" tIns="51990" rIns="103979" bIns="5199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Noto Sans Symbols"/>
              <a:buChar char="➢"/>
            </a:pPr>
            <a:r>
              <a:rPr lang="pt-BR" altLang="pt-BR" sz="2773"/>
              <a:t>A manutenção da formatação do número visa simplificar o acesso  às informações pelos sistemas que já utilizam a matrícula CEI.</a:t>
            </a:r>
          </a:p>
          <a:p>
            <a:pPr eaLnBrk="1" hangingPunct="1">
              <a:buSzPct val="25000"/>
            </a:pPr>
            <a:r>
              <a:rPr lang="pt-BR" altLang="pt-BR" sz="2773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9916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3854</TotalTime>
  <Words>2337</Words>
  <Application>Microsoft Office PowerPoint</Application>
  <PresentationFormat>Personalizar</PresentationFormat>
  <Paragraphs>554</Paragraphs>
  <Slides>80</Slides>
  <Notes>33</Notes>
  <HiddenSlides>4</HiddenSlides>
  <MMClips>0</MMClips>
  <ScaleCrop>false</ScaleCrop>
  <HeadingPairs>
    <vt:vector size="8" baseType="variant">
      <vt:variant>
        <vt:lpstr>Fontes usadas</vt:lpstr>
      </vt:variant>
      <vt:variant>
        <vt:i4>19</vt:i4>
      </vt:variant>
      <vt:variant>
        <vt:lpstr>Tema</vt:lpstr>
      </vt:variant>
      <vt:variant>
        <vt:i4>4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80</vt:i4>
      </vt:variant>
    </vt:vector>
  </HeadingPairs>
  <TitlesOfParts>
    <vt:vector size="104" baseType="lpstr">
      <vt:lpstr>Microsoft YaHei</vt:lpstr>
      <vt:lpstr>AR BERKLEY</vt:lpstr>
      <vt:lpstr>Arial</vt:lpstr>
      <vt:lpstr>Arial-BoldMT</vt:lpstr>
      <vt:lpstr>Calibri</vt:lpstr>
      <vt:lpstr>DejaVu Sans</vt:lpstr>
      <vt:lpstr>Franklin Gothic Medium</vt:lpstr>
      <vt:lpstr>Lucida Sans Unicode</vt:lpstr>
      <vt:lpstr>Mangal</vt:lpstr>
      <vt:lpstr>Noto Sans Symbols</vt:lpstr>
      <vt:lpstr>StarSymbol</vt:lpstr>
      <vt:lpstr>Symbol</vt:lpstr>
      <vt:lpstr>Tahoma</vt:lpstr>
      <vt:lpstr>Times New Roman</vt:lpstr>
      <vt:lpstr>Trebuchet MS</vt:lpstr>
      <vt:lpstr>Verdana</vt:lpstr>
      <vt:lpstr>Verdana-Bold</vt:lpstr>
      <vt:lpstr>Wingdings</vt:lpstr>
      <vt:lpstr>Wingdings-Regular</vt:lpstr>
      <vt:lpstr>Office Theme</vt:lpstr>
      <vt:lpstr>Office Theme</vt:lpstr>
      <vt:lpstr>Office Theme</vt:lpstr>
      <vt:lpstr>Office Theme</vt:lpstr>
      <vt:lpstr>Imagem de bitmap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Caixa Econômica Federal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Rafael Artioli Colaciti</dc:creator>
  <dc:description/>
  <cp:lastModifiedBy>Eduardo Bandeira</cp:lastModifiedBy>
  <cp:revision>1335</cp:revision>
  <cp:lastPrinted>1601-01-01T00:00:00Z</cp:lastPrinted>
  <dcterms:created xsi:type="dcterms:W3CDTF">2015-02-10T21:14:04Z</dcterms:created>
  <dcterms:modified xsi:type="dcterms:W3CDTF">2018-12-19T09:59:30Z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Caixa Econômica Federal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19</vt:i4>
  </property>
  <property fmtid="{D5CDD505-2E9C-101B-9397-08002B2CF9AE}" pid="9" name="PresentationFormat">
    <vt:lpwstr>Personalizar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44</vt:i4>
  </property>
</Properties>
</file>