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414" r:id="rId2"/>
    <p:sldId id="343" r:id="rId3"/>
    <p:sldId id="405" r:id="rId4"/>
    <p:sldId id="326" r:id="rId5"/>
    <p:sldId id="328" r:id="rId6"/>
    <p:sldId id="407" r:id="rId7"/>
    <p:sldId id="392" r:id="rId8"/>
    <p:sldId id="350" r:id="rId9"/>
    <p:sldId id="354" r:id="rId10"/>
    <p:sldId id="408" r:id="rId11"/>
    <p:sldId id="371" r:id="rId12"/>
    <p:sldId id="372" r:id="rId13"/>
    <p:sldId id="370" r:id="rId14"/>
    <p:sldId id="393" r:id="rId15"/>
    <p:sldId id="409" r:id="rId16"/>
    <p:sldId id="373" r:id="rId17"/>
    <p:sldId id="398" r:id="rId18"/>
    <p:sldId id="394" r:id="rId19"/>
    <p:sldId id="332" r:id="rId20"/>
    <p:sldId id="357" r:id="rId21"/>
    <p:sldId id="333" r:id="rId22"/>
    <p:sldId id="379" r:id="rId23"/>
    <p:sldId id="406" r:id="rId24"/>
    <p:sldId id="399" r:id="rId25"/>
    <p:sldId id="400" r:id="rId26"/>
    <p:sldId id="349" r:id="rId27"/>
    <p:sldId id="366" r:id="rId28"/>
    <p:sldId id="404" r:id="rId29"/>
  </p:sldIdLst>
  <p:sldSz cx="12192000" cy="6858000"/>
  <p:notesSz cx="6797675" cy="9926638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ao Evangelista Ottoni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6FA7"/>
    <a:srgbClr val="18862B"/>
    <a:srgbClr val="002060"/>
    <a:srgbClr val="DDF5DD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53" autoAdjust="0"/>
    <p:restoredTop sz="87433" autoAdjust="0"/>
  </p:normalViewPr>
  <p:slideViewPr>
    <p:cSldViewPr snapToGrid="0">
      <p:cViewPr varScale="1">
        <p:scale>
          <a:sx n="64" d="100"/>
          <a:sy n="64" d="100"/>
        </p:scale>
        <p:origin x="-115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EA05865D-0A8B-4775-834B-766B892D5AD1}" type="datetimeFigureOut">
              <a:rPr lang="pt-BR"/>
              <a:pPr>
                <a:defRPr/>
              </a:pPr>
              <a:t>19/12/2018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B4FE78E6-C1F5-4155-9E85-AFC0A6C8821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73021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2720301F-D711-4785-A7DC-79E3AE6D2540}" type="datetimeFigureOut">
              <a:rPr lang="pt-BR"/>
              <a:pPr>
                <a:defRPr/>
              </a:pPr>
              <a:t>19/12/2018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2" tIns="47781" rIns="95562" bIns="47781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5562" tIns="47781" rIns="95562" bIns="47781" rtlCol="0"/>
          <a:lstStyle/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C9B68842-106E-4F7D-B756-5D00B11606A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755151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  <p:sp>
        <p:nvSpPr>
          <p:cNvPr id="18435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AB96B1-187A-4871-9215-62883EFE3CBA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pt-BR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881063" eaLnBrk="1" hangingPunct="1">
              <a:spcBef>
                <a:spcPct val="0"/>
              </a:spcBef>
            </a:pPr>
            <a:r>
              <a:rPr lang="pt-BR" smtClean="0">
                <a:solidFill>
                  <a:srgbClr val="235884"/>
                </a:solidFill>
                <a:latin typeface="Arial" charset="0"/>
                <a:ea typeface="Microsoft YaHei" pitchFamily="34" charset="-122"/>
                <a:cs typeface="Arial" charset="0"/>
              </a:rPr>
              <a:t>Ao clicar em ACESSAR é apresentado os dados do Certificado Digital</a:t>
            </a:r>
          </a:p>
          <a:p>
            <a:pPr defTabSz="881063" eaLnBrk="1" hangingPunct="1">
              <a:spcBef>
                <a:spcPct val="0"/>
              </a:spcBef>
            </a:pPr>
            <a:endParaRPr lang="pt-BR" smtClean="0">
              <a:ea typeface="Microsoft YaHei" pitchFamily="34" charset="-122"/>
              <a:cs typeface="Arial" charset="0"/>
            </a:endParaRPr>
          </a:p>
        </p:txBody>
      </p:sp>
      <p:sp>
        <p:nvSpPr>
          <p:cNvPr id="69635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C8F0345-3354-4896-BD55-CF4BEF113294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pt-BR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defTabSz="900113" eaLnBrk="1" hangingPunct="1">
              <a:spcBef>
                <a:spcPct val="0"/>
              </a:spcBef>
              <a:spcAft>
                <a:spcPts val="2088"/>
              </a:spcAft>
            </a:pPr>
            <a:r>
              <a:rPr lang="pt-BR" sz="1300" smtClean="0">
                <a:solidFill>
                  <a:srgbClr val="002060"/>
                </a:solidFill>
                <a:cs typeface="Arial" charset="0"/>
              </a:rPr>
              <a:t>O sistema permite acesso direto ao tipo de informação desejada, dividida por macro ambiente:</a:t>
            </a:r>
          </a:p>
          <a:p>
            <a:pPr algn="just" defTabSz="900113" eaLnBrk="1" hangingPunct="1">
              <a:spcBef>
                <a:spcPct val="0"/>
              </a:spcBef>
              <a:spcAft>
                <a:spcPts val="2088"/>
              </a:spcAft>
            </a:pPr>
            <a:r>
              <a:rPr lang="pt-BR" sz="1300" smtClean="0">
                <a:solidFill>
                  <a:srgbClr val="002060"/>
                </a:solidFill>
                <a:cs typeface="Arial" charset="0"/>
              </a:rPr>
              <a:t>Cada macro ambiente está ainda dividido em categorias, que permitem a pesquisa das informações desejadas.</a:t>
            </a:r>
          </a:p>
          <a:p>
            <a:pPr defTabSz="900113" eaLnBrk="1" hangingPunct="1">
              <a:spcBef>
                <a:spcPct val="0"/>
              </a:spcBef>
            </a:pPr>
            <a:endParaRPr lang="pt-BR" smtClean="0"/>
          </a:p>
        </p:txBody>
      </p:sp>
      <p:sp>
        <p:nvSpPr>
          <p:cNvPr id="71683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18D3D1-F4C8-4606-B738-37C3B7FE9ACF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pt-BR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8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54088" eaLnBrk="1" hangingPunct="1">
              <a:spcBef>
                <a:spcPct val="0"/>
              </a:spcBef>
            </a:pPr>
            <a:r>
              <a:rPr lang="pt-BR" sz="1300" smtClean="0">
                <a:solidFill>
                  <a:srgbClr val="002060"/>
                </a:solidFill>
                <a:ea typeface="Microsoft YaHei" pitchFamily="34" charset="-122"/>
                <a:cs typeface="Arial" charset="0"/>
              </a:rPr>
              <a:t>Apresenta detalhes do Empregador selecionado e do Contato </a:t>
            </a:r>
          </a:p>
          <a:p>
            <a:pPr defTabSz="954088" eaLnBrk="1" hangingPunct="1">
              <a:spcBef>
                <a:spcPct val="0"/>
              </a:spcBef>
            </a:pPr>
            <a:endParaRPr lang="pt-BR" smtClean="0">
              <a:ea typeface="Microsoft YaHei" pitchFamily="34" charset="-122"/>
              <a:cs typeface="Arial" charset="0"/>
            </a:endParaRPr>
          </a:p>
        </p:txBody>
      </p:sp>
      <p:sp>
        <p:nvSpPr>
          <p:cNvPr id="73731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F82FBBD-7725-4BBB-95DF-D3A5782444E3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pt-BR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54088" eaLnBrk="1" hangingPunct="1">
              <a:spcBef>
                <a:spcPct val="0"/>
              </a:spcBef>
            </a:pPr>
            <a:r>
              <a:rPr lang="pt-BR" smtClean="0">
                <a:solidFill>
                  <a:srgbClr val="235884"/>
                </a:solidFill>
                <a:latin typeface="Arial" charset="0"/>
                <a:ea typeface="Microsoft YaHei" pitchFamily="34" charset="-122"/>
                <a:cs typeface="Arial" charset="0"/>
              </a:rPr>
              <a:t>Apresenta o resultado da consulta dos trabalhadores por SITUAÇÃO (Ativo/Excluído/Todos), por INSCRIÇÃO (NIS/CPF), por NOME e por MATRÍCULA</a:t>
            </a:r>
          </a:p>
          <a:p>
            <a:pPr defTabSz="954088" eaLnBrk="1" hangingPunct="1">
              <a:spcBef>
                <a:spcPct val="0"/>
              </a:spcBef>
            </a:pPr>
            <a:endParaRPr lang="pt-BR" smtClean="0">
              <a:ea typeface="Microsoft YaHei" pitchFamily="34" charset="-122"/>
              <a:cs typeface="Arial" charset="0"/>
            </a:endParaRPr>
          </a:p>
        </p:txBody>
      </p:sp>
      <p:sp>
        <p:nvSpPr>
          <p:cNvPr id="75779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A2E57A5-56EC-4E2C-BC05-A2E1D9F91C54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pt-BR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4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pt-BR" smtClean="0"/>
              <a:t>Apresenta os dados do Trabalhador. Permite a consulta por DETALHAMENTO (Cadastro/Contato/Vínculo), por AFASTAMENTO e por REMUNERAÇÃO (por competência)</a:t>
            </a:r>
          </a:p>
        </p:txBody>
      </p:sp>
      <p:sp>
        <p:nvSpPr>
          <p:cNvPr id="77827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035A4F-04B6-4DE5-9ECC-BDBC8E1DFDEC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pt-BR"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2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881063" eaLnBrk="1" hangingPunct="1">
              <a:spcBef>
                <a:spcPct val="0"/>
              </a:spcBef>
            </a:pPr>
            <a:r>
              <a:rPr lang="pt-BR" smtClean="0">
                <a:solidFill>
                  <a:srgbClr val="235884"/>
                </a:solidFill>
                <a:latin typeface="Arial" charset="0"/>
                <a:ea typeface="Microsoft YaHei" pitchFamily="34" charset="-122"/>
                <a:cs typeface="Arial" charset="0"/>
              </a:rPr>
              <a:t>Consulta as Remunerações do Vínculo.</a:t>
            </a:r>
          </a:p>
          <a:p>
            <a:pPr defTabSz="881063" eaLnBrk="1" hangingPunct="1">
              <a:spcBef>
                <a:spcPct val="0"/>
              </a:spcBef>
            </a:pPr>
            <a:r>
              <a:rPr lang="pt-BR" smtClean="0">
                <a:solidFill>
                  <a:srgbClr val="235884"/>
                </a:solidFill>
                <a:latin typeface="Arial" charset="0"/>
                <a:ea typeface="Microsoft YaHei" pitchFamily="34" charset="-122"/>
                <a:cs typeface="Arial" charset="0"/>
              </a:rPr>
              <a:t>Ao clicar no </a:t>
            </a:r>
            <a:r>
              <a:rPr lang="pt-BR" i="1" smtClean="0">
                <a:solidFill>
                  <a:srgbClr val="235884"/>
                </a:solidFill>
                <a:latin typeface="Arial" charset="0"/>
                <a:ea typeface="Microsoft YaHei" pitchFamily="34" charset="-122"/>
                <a:cs typeface="Arial" charset="0"/>
              </a:rPr>
              <a:t>link</a:t>
            </a:r>
            <a:r>
              <a:rPr lang="pt-BR" smtClean="0">
                <a:solidFill>
                  <a:srgbClr val="235884"/>
                </a:solidFill>
                <a:latin typeface="Arial" charset="0"/>
                <a:ea typeface="Microsoft YaHei" pitchFamily="34" charset="-122"/>
                <a:cs typeface="Arial" charset="0"/>
              </a:rPr>
              <a:t> Competência são apresentados os detalhes da competência e da guia de recolhimento</a:t>
            </a:r>
          </a:p>
          <a:p>
            <a:pPr defTabSz="881063" eaLnBrk="1" hangingPunct="1">
              <a:spcBef>
                <a:spcPct val="0"/>
              </a:spcBef>
            </a:pPr>
            <a:endParaRPr lang="pt-BR" smtClean="0">
              <a:solidFill>
                <a:srgbClr val="235884"/>
              </a:solidFill>
              <a:latin typeface="Arial" charset="0"/>
              <a:ea typeface="Microsoft YaHei" pitchFamily="34" charset="-122"/>
              <a:cs typeface="Arial" charset="0"/>
            </a:endParaRPr>
          </a:p>
          <a:p>
            <a:pPr defTabSz="881063" eaLnBrk="1" hangingPunct="1">
              <a:spcBef>
                <a:spcPct val="0"/>
              </a:spcBef>
            </a:pPr>
            <a:endParaRPr lang="pt-BR" smtClean="0">
              <a:ea typeface="Microsoft YaHei" pitchFamily="34" charset="-122"/>
              <a:cs typeface="Arial" charset="0"/>
            </a:endParaRPr>
          </a:p>
        </p:txBody>
      </p:sp>
      <p:sp>
        <p:nvSpPr>
          <p:cNvPr id="79875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64191B-CFA4-4030-9EC0-9C7E1085ADC3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pt-BR"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pt-BR" smtClean="0"/>
              <a:t>Consulta dos eventos recebidos do eSocial.</a:t>
            </a:r>
          </a:p>
        </p:txBody>
      </p:sp>
      <p:sp>
        <p:nvSpPr>
          <p:cNvPr id="81923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87074E-50F1-44E7-9D8A-9B538DA0EF42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pt-BR"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8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pt-BR" smtClean="0"/>
              <a:t>Consulta o por INCRIÇÃO (CNPJ, CNPJ Básico e CPF), por RECIBO, por PROTOCOLO, por INCRIÇÃO/EVENTO, por INSCRIÇÃO/TRABALHADOR e por INSCRIÇÃO/MOTIVO DE REJEIÇÃO</a:t>
            </a:r>
          </a:p>
        </p:txBody>
      </p:sp>
      <p:sp>
        <p:nvSpPr>
          <p:cNvPr id="83971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627BD2-8F72-435D-9371-7585EBC51B25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pt-BR"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5C8234-D64C-48CD-89B9-2327F6693231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pt-BR">
              <a:cs typeface="Arial" charset="0"/>
            </a:endParaRPr>
          </a:p>
        </p:txBody>
      </p:sp>
      <p:sp>
        <p:nvSpPr>
          <p:cNvPr id="77827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998538" y="5513388"/>
            <a:ext cx="5492750" cy="5218112"/>
          </a:xfrm>
          <a:noFill/>
        </p:spPr>
        <p:txBody>
          <a:bodyPr wrap="none" lIns="103904" tIns="51952" rIns="103904" bIns="51952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tabLst>
                <a:tab pos="755650" algn="l"/>
                <a:tab pos="1512888" algn="l"/>
                <a:tab pos="2268538" algn="l"/>
                <a:tab pos="3025775" algn="l"/>
                <a:tab pos="3781425" algn="l"/>
                <a:tab pos="4538663" algn="l"/>
                <a:tab pos="5294313" algn="l"/>
              </a:tabLst>
            </a:pPr>
            <a:endParaRPr lang="pt-BR" altLang="pt-BR" sz="2100" smtClean="0">
              <a:latin typeface="Arial" charset="0"/>
              <a:ea typeface="Microsoft YaHei" pitchFamily="34" charset="-122"/>
            </a:endParaRPr>
          </a:p>
        </p:txBody>
      </p:sp>
      <p:sp>
        <p:nvSpPr>
          <p:cNvPr id="77828" name="Rectangle 3"/>
          <p:cNvSpPr>
            <a:spLocks noGrp="1" noRot="1" noChangeAspect="1" noChangeArrowheads="1" noTextEdit="1"/>
          </p:cNvSpPr>
          <p:nvPr>
            <p:ph type="sldImg" idx="1"/>
          </p:nvPr>
        </p:nvSpPr>
        <p:spPr bwMode="auto">
          <a:xfrm>
            <a:off x="-117475" y="871538"/>
            <a:ext cx="7727950" cy="43481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4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pt-BR" smtClean="0"/>
              <a:t>A GRFGTS é a guia de recolhimento do FGTS, gerada pela CAIXA, com base nas informações prestadas pelo empregador, para permitir o cumprimento das obrigações legais relativas ao FGTS, seja de recolhimentos mensais ou rescisórios. </a:t>
            </a:r>
          </a:p>
          <a:p>
            <a:pPr eaLnBrk="1" hangingPunct="1">
              <a:spcBef>
                <a:spcPct val="0"/>
              </a:spcBef>
            </a:pPr>
            <a:r>
              <a:rPr lang="pt-BR" smtClean="0"/>
              <a:t>A GRFGTS substitui a GRF (Guia Recolhimento FGTS) e a GRRF (Guia Recolhimento Rescisório FGTS), guias FGTS anteriores à vigência do eSocial. </a:t>
            </a:r>
          </a:p>
          <a:p>
            <a:pPr eaLnBrk="1" hangingPunct="1">
              <a:spcBef>
                <a:spcPct val="0"/>
              </a:spcBef>
            </a:pPr>
            <a:r>
              <a:rPr lang="pt-BR" smtClean="0"/>
              <a:t>Substitui as GRF e GRRF</a:t>
            </a:r>
          </a:p>
        </p:txBody>
      </p:sp>
      <p:sp>
        <p:nvSpPr>
          <p:cNvPr id="88067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693713-97ED-4F5D-990F-9B3EC5615019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pt-BR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E7BDA9-9A04-432E-89BC-A9A27F5BA148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pt-BR">
              <a:cs typeface="Arial" charset="0"/>
            </a:endParaRP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998538" y="5513388"/>
            <a:ext cx="5492750" cy="5218112"/>
          </a:xfrm>
          <a:noFill/>
        </p:spPr>
        <p:txBody>
          <a:bodyPr wrap="none" lIns="103904" tIns="51952" rIns="103904" bIns="51952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tabLst>
                <a:tab pos="755650" algn="l"/>
                <a:tab pos="1512888" algn="l"/>
                <a:tab pos="2268538" algn="l"/>
                <a:tab pos="3025775" algn="l"/>
                <a:tab pos="3781425" algn="l"/>
                <a:tab pos="4538663" algn="l"/>
                <a:tab pos="5294313" algn="l"/>
              </a:tabLst>
            </a:pPr>
            <a:r>
              <a:rPr lang="pt-BR" altLang="pt-BR" smtClean="0"/>
              <a:t>Apresentar aos empregadores a nova solução sistêmica e operacional para a consulta e geração de Guias relativas ao FGTS, após a vigência do eSocial. </a:t>
            </a:r>
          </a:p>
        </p:txBody>
      </p:sp>
      <p:sp>
        <p:nvSpPr>
          <p:cNvPr id="34820" name="Rectangle 3"/>
          <p:cNvSpPr>
            <a:spLocks noGrp="1" noRot="1" noChangeAspect="1" noChangeArrowheads="1" noTextEdit="1"/>
          </p:cNvSpPr>
          <p:nvPr>
            <p:ph type="sldImg" idx="1"/>
          </p:nvPr>
        </p:nvSpPr>
        <p:spPr bwMode="auto">
          <a:xfrm>
            <a:off x="-117475" y="871538"/>
            <a:ext cx="7727950" cy="43481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dirty="0" smtClean="0"/>
              <a:t> </a:t>
            </a:r>
            <a:r>
              <a:rPr lang="pt-BR" b="1" dirty="0" smtClean="0"/>
              <a:t>Guia padrão </a:t>
            </a:r>
            <a:r>
              <a:rPr lang="pt-BR" dirty="0" smtClean="0"/>
              <a:t>- Guia para recolhimento de uma única competência e contempla todos os trabalhadores que tiveram remuneração informada para o período até o momento da geração; </a:t>
            </a:r>
          </a:p>
          <a:p>
            <a:r>
              <a:rPr lang="pt-BR" dirty="0" smtClean="0"/>
              <a:t> </a:t>
            </a:r>
            <a:r>
              <a:rPr lang="pt-BR" b="1" dirty="0" smtClean="0"/>
              <a:t>Guia Contingência </a:t>
            </a:r>
            <a:r>
              <a:rPr lang="pt-BR" dirty="0" smtClean="0"/>
              <a:t>- Tem informação apenas do valor total da guia além dos dados do recolhedor. Disponível somente no módulo WEB de forma </a:t>
            </a:r>
            <a:r>
              <a:rPr lang="pt-BR" i="1" dirty="0" smtClean="0"/>
              <a:t>online </a:t>
            </a:r>
            <a:r>
              <a:rPr lang="pt-BR" dirty="0" smtClean="0"/>
              <a:t>para utilização exclusiva do agente operador; </a:t>
            </a:r>
          </a:p>
          <a:p>
            <a:r>
              <a:rPr lang="pt-BR" dirty="0" smtClean="0"/>
              <a:t> </a:t>
            </a:r>
            <a:r>
              <a:rPr lang="pt-BR" b="1" dirty="0" smtClean="0"/>
              <a:t>Guia Trabalhador Todas as Competências </a:t>
            </a:r>
            <a:r>
              <a:rPr lang="pt-BR" dirty="0" smtClean="0"/>
              <a:t>- Guia para recolhimento das diversas competências em aberto para um determinado trabalhador; </a:t>
            </a:r>
          </a:p>
          <a:p>
            <a:r>
              <a:rPr lang="pt-BR" dirty="0" smtClean="0"/>
              <a:t> </a:t>
            </a:r>
            <a:r>
              <a:rPr lang="pt-BR" b="1" dirty="0" smtClean="0"/>
              <a:t>Guia Trabalhador na Competência </a:t>
            </a:r>
            <a:r>
              <a:rPr lang="pt-BR" dirty="0" smtClean="0"/>
              <a:t>- Guia para recolhimento de FGTS de um determinado trabalhador em uma competência específica; </a:t>
            </a:r>
          </a:p>
          <a:p>
            <a:r>
              <a:rPr lang="pt-BR" dirty="0" smtClean="0"/>
              <a:t> </a:t>
            </a:r>
            <a:r>
              <a:rPr lang="pt-BR" b="1" dirty="0" smtClean="0"/>
              <a:t>Guia Personalizada </a:t>
            </a:r>
            <a:r>
              <a:rPr lang="pt-BR" dirty="0" smtClean="0"/>
              <a:t>- Permite gerar guia específica considerando informação de estabelecimento(s), lotação(</a:t>
            </a:r>
            <a:r>
              <a:rPr lang="pt-BR" dirty="0" err="1" smtClean="0"/>
              <a:t>ões</a:t>
            </a:r>
            <a:r>
              <a:rPr lang="pt-BR" dirty="0" smtClean="0"/>
              <a:t>) e trabalhador(es) que devem fazer parte da guia; </a:t>
            </a:r>
          </a:p>
          <a:p>
            <a:r>
              <a:rPr lang="pt-BR" dirty="0" smtClean="0"/>
              <a:t> </a:t>
            </a:r>
            <a:r>
              <a:rPr lang="pt-BR" b="1" dirty="0" smtClean="0"/>
              <a:t>Guia Rescisória </a:t>
            </a:r>
            <a:r>
              <a:rPr lang="pt-BR" dirty="0" smtClean="0"/>
              <a:t>(original, complementar e atualização da guia) - Permite geração da GRFGTS para recolhimento rescisório. </a:t>
            </a:r>
          </a:p>
          <a:p>
            <a:pPr eaLnBrk="1" hangingPunct="1">
              <a:spcBef>
                <a:spcPct val="0"/>
              </a:spcBef>
            </a:pPr>
            <a:endParaRPr lang="pt-BR" dirty="0" smtClean="0"/>
          </a:p>
        </p:txBody>
      </p:sp>
      <p:sp>
        <p:nvSpPr>
          <p:cNvPr id="92163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19DBEC-3B25-4A96-A37C-05493E8BE0B0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pt-BR">
              <a:cs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8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dirty="0" smtClean="0"/>
              <a:t>Para solicitação de GRFGTS Regular é imprescindível que a empresa tenha enviado os eventos remuneração (S-1200), referente à competência da guia. </a:t>
            </a:r>
          </a:p>
          <a:p>
            <a:r>
              <a:rPr lang="pt-BR" dirty="0" smtClean="0"/>
              <a:t>A GRFGTS Regular será gerada nas seguintes situações: </a:t>
            </a:r>
          </a:p>
          <a:p>
            <a:r>
              <a:rPr lang="pt-BR" dirty="0" smtClean="0"/>
              <a:t> Automaticamente, com o envio do evento de fechamento dos eventos periódicos – S-1299; </a:t>
            </a:r>
          </a:p>
          <a:p>
            <a:r>
              <a:rPr lang="pt-BR" dirty="0" smtClean="0"/>
              <a:t> A qualquer tempo mediante solicitação do empregador por meio de Folha de Pagamento (via </a:t>
            </a:r>
            <a:r>
              <a:rPr lang="pt-BR" i="1" dirty="0" smtClean="0"/>
              <a:t>webservice</a:t>
            </a:r>
            <a:r>
              <a:rPr lang="pt-BR" dirty="0" smtClean="0"/>
              <a:t>) ou por meio de transação </a:t>
            </a:r>
            <a:r>
              <a:rPr lang="pt-BR" i="1" dirty="0" smtClean="0"/>
              <a:t>online </a:t>
            </a:r>
            <a:r>
              <a:rPr lang="pt-BR" dirty="0" smtClean="0"/>
              <a:t>(Internet e Intranet); </a:t>
            </a:r>
          </a:p>
          <a:p>
            <a:r>
              <a:rPr lang="pt-BR" dirty="0" smtClean="0"/>
              <a:t> Automaticamente em data limite a ser estipulada caso não haja o envio de evento de fechamento nem solicitação do empregador. </a:t>
            </a:r>
          </a:p>
          <a:p>
            <a:r>
              <a:rPr lang="pt-BR" dirty="0" smtClean="0"/>
              <a:t>Nos casos onde o empregador não consegue realizar o fechamento da folha, poderá solicitar à CAIXA, por meio de </a:t>
            </a:r>
            <a:r>
              <a:rPr lang="pt-BR" i="1" dirty="0" smtClean="0"/>
              <a:t>webservice </a:t>
            </a:r>
            <a:r>
              <a:rPr lang="pt-BR" dirty="0" smtClean="0"/>
              <a:t>ou a partir de serviço </a:t>
            </a:r>
            <a:r>
              <a:rPr lang="pt-BR" i="1" dirty="0" smtClean="0"/>
              <a:t>online</a:t>
            </a:r>
            <a:r>
              <a:rPr lang="pt-BR" dirty="0" smtClean="0"/>
              <a:t>, conforme endereços: </a:t>
            </a:r>
          </a:p>
          <a:p>
            <a:r>
              <a:rPr lang="pt-BR" b="1" i="1" dirty="0" smtClean="0"/>
              <a:t>Online: </a:t>
            </a:r>
            <a:endParaRPr lang="pt-BR" dirty="0" smtClean="0"/>
          </a:p>
          <a:p>
            <a:r>
              <a:rPr lang="pt-BR" dirty="0" smtClean="0"/>
              <a:t>Ambiente Restrito: www.conectividadesocialrestrito.caixa.gov.br </a:t>
            </a:r>
          </a:p>
          <a:p>
            <a:r>
              <a:rPr lang="pt-BR" dirty="0" smtClean="0"/>
              <a:t>Ambiente de Produção: www.conectividadesocial.caixa.gov.br </a:t>
            </a:r>
          </a:p>
          <a:p>
            <a:r>
              <a:rPr lang="pt-BR" b="1" i="1" dirty="0" smtClean="0"/>
              <a:t>Webservice: </a:t>
            </a:r>
            <a:endParaRPr lang="pt-BR" dirty="0" smtClean="0"/>
          </a:p>
          <a:p>
            <a:r>
              <a:rPr lang="pt-BR" dirty="0" smtClean="0"/>
              <a:t>Ambiente Restrito: www.wsrestrito.caixa.gov.br </a:t>
            </a:r>
          </a:p>
          <a:p>
            <a:r>
              <a:rPr lang="pt-BR" dirty="0" smtClean="0"/>
              <a:t>Ambiente de Produção: www.integraempresa.caixa.gov.br </a:t>
            </a:r>
          </a:p>
          <a:p>
            <a:r>
              <a:rPr lang="pt-BR" dirty="0" smtClean="0"/>
              <a:t>Apesar da ausência de envio do evento de fechamento da folha, a GRFGTS será gerada e conterá as informações recebidas até o momento da solicitação. </a:t>
            </a:r>
          </a:p>
        </p:txBody>
      </p:sp>
      <p:sp>
        <p:nvSpPr>
          <p:cNvPr id="94211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60DADA-537B-4199-83D6-D4A07B248AF5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pt-BR">
              <a:cs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6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dirty="0" smtClean="0"/>
              <a:t>Para solicitação de GRFGTS Rescisória, é necessário o envio do evento S-2299 ou S-2399, conforme a categoria do trabalhador. </a:t>
            </a:r>
          </a:p>
          <a:p>
            <a:r>
              <a:rPr lang="pt-BR" dirty="0" smtClean="0"/>
              <a:t>A GRFGTS Rescisória será gerada nas seguintes situações: </a:t>
            </a:r>
          </a:p>
          <a:p>
            <a:r>
              <a:rPr lang="pt-BR" dirty="0" smtClean="0"/>
              <a:t> Automaticamente a partir do recebimento dos eventos S-2299 ou S-2399 original ou retificador, desde que o motivo de desligamento permita a geração de guia rescisória; </a:t>
            </a:r>
          </a:p>
          <a:p>
            <a:r>
              <a:rPr lang="pt-BR" dirty="0" smtClean="0"/>
              <a:t> Automaticamente quando se tratar de evento S-2299 ou S-2399 retificador que altera o motivo de “não gera guia” para “motivo que gera guia”; </a:t>
            </a:r>
          </a:p>
          <a:p>
            <a:endParaRPr lang="pt-BR" dirty="0" smtClean="0"/>
          </a:p>
          <a:p>
            <a:r>
              <a:rPr lang="pt-BR" dirty="0" smtClean="0"/>
              <a:t> Automaticamente no envio de evento S-2299 ou S-2399 retificador; </a:t>
            </a:r>
          </a:p>
          <a:p>
            <a:r>
              <a:rPr lang="pt-BR" dirty="0" smtClean="0"/>
              <a:t> Automaticamente no envio de evento S-1200. Caso a remuneração informada influa no Valor Base para Fins Rescisórios, só será gerada uma nova guia quando a remuneração for alterada para maior. Caso já tenha sido gerada e quitada uma guia rescisória contemplando o período, será gerado uma guia complementar. Caso não tenha sido quitada, a guia anterior é cancelada e gerada uma nova guia atualizada. Quando a alteração da remuneração for alterada para menor, o empregador deve solicitar devolução de valores; </a:t>
            </a:r>
          </a:p>
          <a:p>
            <a:r>
              <a:rPr lang="pt-BR" dirty="0" smtClean="0"/>
              <a:t> Por solicitação </a:t>
            </a:r>
            <a:r>
              <a:rPr lang="pt-BR" i="1" dirty="0" smtClean="0"/>
              <a:t>online </a:t>
            </a:r>
            <a:r>
              <a:rPr lang="pt-BR" dirty="0" smtClean="0"/>
              <a:t>quando houver recolhimento de competências anteriores à implantação do </a:t>
            </a:r>
            <a:r>
              <a:rPr lang="pt-BR" dirty="0" err="1" smtClean="0"/>
              <a:t>eSocial</a:t>
            </a:r>
            <a:r>
              <a:rPr lang="pt-BR" dirty="0" smtClean="0"/>
              <a:t>. Neste caso, para gerar nova guia rescisória, deve-se informar o Valor Base para Fins Rescisórios, relativo às competências recolhidas. </a:t>
            </a:r>
          </a:p>
          <a:p>
            <a:r>
              <a:rPr lang="pt-BR" dirty="0" smtClean="0"/>
              <a:t>Caso já tenha sido gerada e quitada uma guia rescisória para o período será gerada uma guia complementar. Caso não tenha sido quitada, a guia anterior é cancelada e gerada uma nova guia atualizada. </a:t>
            </a:r>
          </a:p>
        </p:txBody>
      </p:sp>
      <p:sp>
        <p:nvSpPr>
          <p:cNvPr id="96259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406E6A-AC00-495B-8150-6030280D0579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pt-BR">
              <a:cs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4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pt-BR" smtClean="0"/>
              <a:t>O empregador encaminha evento XLM para a CAIXA solicitando a geração da GRFGTS. A CAIXA devolve ao empregador Protocolo e o pedido entra em “fila” no FUG para geração da GRFGTS. O empregador encaminha outro(s) XML (com número Protocolo) perguntando ao sistema se a Guia está pronta. Quando a GRFGTS estiver pronta a CAIXA devolve informação do Código de Barras. Em caso de eventual erro no processamento, devolve mensagem com o Erro verificado.</a:t>
            </a:r>
          </a:p>
        </p:txBody>
      </p:sp>
      <p:sp>
        <p:nvSpPr>
          <p:cNvPr id="98307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C47659-6DA5-4650-BAF2-DB1C275EF4B2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pt-BR">
              <a:cs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  <p:sp>
        <p:nvSpPr>
          <p:cNvPr id="102403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EFD635-ECBE-4466-AAEB-2E32A54F0A4D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pt-BR">
              <a:cs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8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pt-BR" sz="1300" smtClean="0">
                <a:solidFill>
                  <a:srgbClr val="002060"/>
                </a:solidFill>
                <a:ea typeface="Microsoft YaHei" pitchFamily="34" charset="-122"/>
                <a:cs typeface="Arial" charset="0"/>
              </a:rPr>
              <a:t>O Empregador vê as informações básicas e deve clicar em CONSULTAR para começar a gerar uma Guia</a:t>
            </a:r>
          </a:p>
        </p:txBody>
      </p:sp>
      <p:sp>
        <p:nvSpPr>
          <p:cNvPr id="104451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0C8D4B-A6EA-4FBF-9EAD-B8CC6BF114CC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pt-BR">
              <a:cs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2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pt-BR" smtClean="0"/>
              <a:t>Exemplo de Guia.</a:t>
            </a:r>
          </a:p>
        </p:txBody>
      </p:sp>
      <p:sp>
        <p:nvSpPr>
          <p:cNvPr id="110595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8F2983-F27C-4ECC-8DF1-3052782F1F0F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pt-BR">
              <a:cs typeface="Arial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1314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  <p:sp>
        <p:nvSpPr>
          <p:cNvPr id="149507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9ADEB9-6618-4448-ACF3-B76F3CFECC55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pt-BR">
              <a:cs typeface="Arial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1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62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  <p:sp>
        <p:nvSpPr>
          <p:cNvPr id="151555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FCC627-E85F-4BF8-B238-D0E89F3FFB7B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pt-BR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A41620-CF14-4331-932C-9C99F2DDF535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pt-BR">
              <a:cs typeface="Arial" charset="0"/>
            </a:endParaRP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998538" y="5513388"/>
            <a:ext cx="5492750" cy="5218112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tabLst>
                <a:tab pos="755650" algn="l"/>
                <a:tab pos="1512888" algn="l"/>
                <a:tab pos="2268538" algn="l"/>
                <a:tab pos="3025775" algn="l"/>
                <a:tab pos="3781425" algn="l"/>
                <a:tab pos="4538663" algn="l"/>
                <a:tab pos="5294313" algn="l"/>
              </a:tabLst>
            </a:pPr>
            <a:r>
              <a:rPr lang="pt-BR" sz="2100" smtClean="0">
                <a:latin typeface="Arial" charset="0"/>
                <a:ea typeface="Microsoft YaHei" pitchFamily="34" charset="-122"/>
              </a:rPr>
              <a:t>Os eventos são recebidos pelo SERPRO e validados em primeiro nível (estrutura).</a:t>
            </a:r>
          </a:p>
          <a:p>
            <a:pPr eaLnBrk="1" hangingPunct="1">
              <a:spcBef>
                <a:spcPct val="0"/>
              </a:spcBef>
              <a:tabLst>
                <a:tab pos="755650" algn="l"/>
                <a:tab pos="1512888" algn="l"/>
                <a:tab pos="2268538" algn="l"/>
                <a:tab pos="3025775" algn="l"/>
                <a:tab pos="3781425" algn="l"/>
                <a:tab pos="4538663" algn="l"/>
                <a:tab pos="5294313" algn="l"/>
              </a:tabLst>
            </a:pPr>
            <a:r>
              <a:rPr lang="pt-BR" sz="2100" smtClean="0">
                <a:latin typeface="Arial" charset="0"/>
                <a:ea typeface="Microsoft YaHei" pitchFamily="34" charset="-122"/>
              </a:rPr>
              <a:t>São direcionados ao ambiente nacional (eSocial) e também direcionados (</a:t>
            </a:r>
            <a:r>
              <a:rPr lang="pt-BR" sz="2100" i="1" smtClean="0">
                <a:latin typeface="Arial" charset="0"/>
                <a:ea typeface="Microsoft YaHei" pitchFamily="34" charset="-122"/>
              </a:rPr>
              <a:t>in natura</a:t>
            </a:r>
            <a:r>
              <a:rPr lang="pt-BR" sz="2100" smtClean="0">
                <a:latin typeface="Arial" charset="0"/>
                <a:ea typeface="Microsoft YaHei" pitchFamily="34" charset="-122"/>
              </a:rPr>
              <a:t>) à CAIXA. </a:t>
            </a:r>
          </a:p>
          <a:p>
            <a:pPr eaLnBrk="1" hangingPunct="1">
              <a:spcBef>
                <a:spcPct val="0"/>
              </a:spcBef>
              <a:tabLst>
                <a:tab pos="755650" algn="l"/>
                <a:tab pos="1512888" algn="l"/>
                <a:tab pos="2268538" algn="l"/>
                <a:tab pos="3025775" algn="l"/>
                <a:tab pos="3781425" algn="l"/>
                <a:tab pos="4538663" algn="l"/>
                <a:tab pos="5294313" algn="l"/>
              </a:tabLst>
            </a:pPr>
            <a:r>
              <a:rPr lang="pt-BR" sz="2100" smtClean="0">
                <a:latin typeface="Arial" charset="0"/>
                <a:ea typeface="Microsoft YaHei" pitchFamily="34" charset="-122"/>
              </a:rPr>
              <a:t>A CAIXA trata os arquivos aplicando as regras de negócio do FGTS e gera as guias GRFGTS em seu ambiente.</a:t>
            </a:r>
          </a:p>
        </p:txBody>
      </p:sp>
      <p:sp>
        <p:nvSpPr>
          <p:cNvPr id="38916" name="Rectangle 3"/>
          <p:cNvSpPr>
            <a:spLocks noGrp="1" noRot="1" noChangeAspect="1" noChangeArrowheads="1" noTextEdit="1"/>
          </p:cNvSpPr>
          <p:nvPr>
            <p:ph type="sldImg" idx="1"/>
          </p:nvPr>
        </p:nvSpPr>
        <p:spPr bwMode="auto">
          <a:xfrm>
            <a:off x="-119063" y="871538"/>
            <a:ext cx="7729538" cy="43481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pt-BR" smtClean="0"/>
              <a:t>O acesso pelo empregador às informações do FGTS ocorre por </a:t>
            </a:r>
            <a:r>
              <a:rPr lang="pt-BR" i="1" smtClean="0"/>
              <a:t>webservice </a:t>
            </a:r>
            <a:r>
              <a:rPr lang="pt-BR" smtClean="0"/>
              <a:t>e por meio das funcionalidades </a:t>
            </a:r>
            <a:r>
              <a:rPr lang="pt-BR" i="1" smtClean="0"/>
              <a:t>online</a:t>
            </a:r>
            <a:r>
              <a:rPr lang="pt-BR" smtClean="0"/>
              <a:t>.</a:t>
            </a:r>
          </a:p>
        </p:txBody>
      </p:sp>
      <p:sp>
        <p:nvSpPr>
          <p:cNvPr id="49155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D44FB7-B94D-43EE-BD2C-12463B772E10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pt-BR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pt-BR" sz="800" dirty="0" smtClean="0"/>
              <a:t>Serão permitidos o uso de certificado digital de Pessoa Jurídica (CNPJ), para os empregadores pessoas jurídicas, e certificado digital de Pessoa Física, para os empregadores pessoas físicas. </a:t>
            </a:r>
          </a:p>
          <a:p>
            <a:pPr>
              <a:lnSpc>
                <a:spcPct val="80000"/>
              </a:lnSpc>
            </a:pPr>
            <a:r>
              <a:rPr lang="pt-BR" sz="800" dirty="0" smtClean="0"/>
              <a:t>O representante legal poderá acessar as informações de sua empresa com a utilização do seu próprio certificado digital de Pessoa Física. </a:t>
            </a:r>
          </a:p>
          <a:p>
            <a:pPr>
              <a:lnSpc>
                <a:spcPct val="80000"/>
              </a:lnSpc>
            </a:pPr>
            <a:r>
              <a:rPr lang="pt-BR" sz="800" dirty="0" smtClean="0"/>
              <a:t>Será permitido ao empregador transmitir, solicitar e consultar informações de FGTS vinculadas à sua empresa e às demais filiais vinculadas ao seu CNPJ básico. </a:t>
            </a:r>
          </a:p>
          <a:p>
            <a:pPr>
              <a:lnSpc>
                <a:spcPct val="80000"/>
              </a:lnSpc>
            </a:pPr>
            <a:r>
              <a:rPr lang="pt-BR" sz="800" dirty="0" smtClean="0"/>
              <a:t>Será disponibilizada, aos empregadores que estão desobrigados ao uso da certificação digital ICP – Brasil (Micro Empreendedores Individuais (MEI) e Empresas optantes pelo simples com até 01 empregados), solução de acesso por meio de </a:t>
            </a:r>
            <a:r>
              <a:rPr lang="pt-BR" sz="800" i="1" dirty="0" err="1" smtClean="0"/>
              <a:t>login</a:t>
            </a:r>
            <a:r>
              <a:rPr lang="pt-BR" sz="800" i="1" dirty="0" smtClean="0"/>
              <a:t> </a:t>
            </a:r>
            <a:r>
              <a:rPr lang="pt-BR" sz="800" dirty="0" smtClean="0"/>
              <a:t>e senha, como alternativa ao uso de certificado digital. </a:t>
            </a:r>
          </a:p>
          <a:p>
            <a:pPr>
              <a:lnSpc>
                <a:spcPct val="80000"/>
              </a:lnSpc>
            </a:pPr>
            <a:r>
              <a:rPr lang="pt-BR" sz="800" dirty="0" smtClean="0"/>
              <a:t>Entretanto, estes empregadores desobrigados também terão acesso às informações do FGTS, por via </a:t>
            </a:r>
            <a:r>
              <a:rPr lang="pt-BR" sz="800" i="1" dirty="0" smtClean="0"/>
              <a:t>webservice </a:t>
            </a:r>
            <a:r>
              <a:rPr lang="pt-BR" sz="800" dirty="0" smtClean="0"/>
              <a:t>e por meio das funcionalidades </a:t>
            </a:r>
            <a:r>
              <a:rPr lang="pt-BR" sz="800" i="1" dirty="0" smtClean="0"/>
              <a:t>online</a:t>
            </a:r>
            <a:r>
              <a:rPr lang="pt-BR" sz="800" dirty="0" smtClean="0"/>
              <a:t>, pelos endereços acima informados com a utilização de certificado digital. </a:t>
            </a:r>
          </a:p>
          <a:p>
            <a:pPr>
              <a:lnSpc>
                <a:spcPct val="80000"/>
              </a:lnSpc>
            </a:pPr>
            <a:r>
              <a:rPr lang="pt-BR" sz="800" dirty="0" smtClean="0"/>
              <a:t>Nesta fase do </a:t>
            </a:r>
            <a:r>
              <a:rPr lang="pt-BR" sz="800" dirty="0" err="1" smtClean="0"/>
              <a:t>eSocial</a:t>
            </a:r>
            <a:r>
              <a:rPr lang="pt-BR" sz="800" dirty="0" smtClean="0"/>
              <a:t>, as procurações realizadas do ambiente da Receita Federal do Brasil não são válidas para fins de FGTS. </a:t>
            </a:r>
          </a:p>
          <a:p>
            <a:pPr>
              <a:lnSpc>
                <a:spcPct val="80000"/>
              </a:lnSpc>
            </a:pPr>
            <a:r>
              <a:rPr lang="pt-BR" sz="800" dirty="0" smtClean="0"/>
              <a:t>Desta forma, para que sejam validados no ambiente do FGTS, os eventos deverão ser assinados pelo próprio empregador ou por outorgado/substabelecido que tenha recebido a outorga de procuração eletrônica por meio do canal Conectividade Social ICP (https://www.conectividade.caixa.gov.br/). </a:t>
            </a:r>
          </a:p>
          <a:p>
            <a:pPr>
              <a:lnSpc>
                <a:spcPct val="80000"/>
              </a:lnSpc>
            </a:pPr>
            <a:r>
              <a:rPr lang="pt-BR" sz="800" dirty="0" smtClean="0"/>
              <a:t>Os empregadores poderão fazer uso da Procuração Eletrônica para a transmissão, solicitação e consulta das informações de FGTS via </a:t>
            </a:r>
            <a:r>
              <a:rPr lang="pt-BR" sz="800" i="1" dirty="0" smtClean="0"/>
              <a:t>webservice </a:t>
            </a:r>
            <a:r>
              <a:rPr lang="pt-BR" sz="800" dirty="0" smtClean="0"/>
              <a:t>e para acesso às funcionalidades </a:t>
            </a:r>
            <a:r>
              <a:rPr lang="pt-BR" sz="800" i="1" dirty="0" smtClean="0"/>
              <a:t>online</a:t>
            </a:r>
            <a:r>
              <a:rPr lang="pt-BR" sz="800" dirty="0" smtClean="0"/>
              <a:t>. </a:t>
            </a:r>
          </a:p>
          <a:p>
            <a:pPr>
              <a:lnSpc>
                <a:spcPct val="80000"/>
              </a:lnSpc>
            </a:pPr>
            <a:r>
              <a:rPr lang="pt-BR" sz="800" dirty="0" smtClean="0"/>
              <a:t>A outorga/substabelecimento da procuração eletrônica é realizada por meio do canal Conectividade Social ICP (https://www.conectividade.caixa.gov.br/). </a:t>
            </a:r>
          </a:p>
          <a:p>
            <a:pPr>
              <a:lnSpc>
                <a:spcPct val="80000"/>
              </a:lnSpc>
            </a:pPr>
            <a:r>
              <a:rPr lang="pt-BR" sz="800" dirty="0" smtClean="0"/>
              <a:t>Os empregadores Pessoas Jurídicas e Pessoas Físicas podem conceder procurações eletrônicas, por meio do próprio Conectividade Social ICP, a outras Pessoas Jurídicas e até mesmo aos seus empregados, Pessoa Física. </a:t>
            </a:r>
          </a:p>
          <a:p>
            <a:pPr>
              <a:lnSpc>
                <a:spcPct val="80000"/>
              </a:lnSpc>
            </a:pPr>
            <a:r>
              <a:rPr lang="pt-BR" sz="800" dirty="0" smtClean="0"/>
              <a:t>Por meio do Conectividade Social ICP os usuários poderão conceder, repassar, consultar, renovar, revogar e aditar procurações eletrônicas, observando-se as regras de utilização do canal e na forma demonstrada nos termos de uso apresentados quando da concessão. </a:t>
            </a:r>
          </a:p>
          <a:p>
            <a:pPr>
              <a:lnSpc>
                <a:spcPct val="80000"/>
              </a:lnSpc>
            </a:pPr>
            <a:endParaRPr lang="pt-BR" sz="800" dirty="0" smtClean="0"/>
          </a:p>
          <a:p>
            <a:pPr eaLnBrk="1" hangingPunct="1">
              <a:lnSpc>
                <a:spcPct val="110000"/>
              </a:lnSpc>
              <a:spcBef>
                <a:spcPts val="625"/>
              </a:spcBef>
            </a:pPr>
            <a:r>
              <a:rPr lang="pt-BR" sz="800" dirty="0" smtClean="0"/>
              <a:t>* Funcionalidade em desenvolvimento;</a:t>
            </a:r>
          </a:p>
          <a:p>
            <a:pPr eaLnBrk="1" hangingPunct="1">
              <a:lnSpc>
                <a:spcPct val="110000"/>
              </a:lnSpc>
              <a:spcBef>
                <a:spcPts val="625"/>
              </a:spcBef>
            </a:pPr>
            <a:r>
              <a:rPr lang="pt-BR" sz="800" dirty="0" smtClean="0"/>
              <a:t>** Neste momento, as procurações outorgadas na RFB não são válidas para o FGTS (</a:t>
            </a:r>
            <a:r>
              <a:rPr lang="pt-BR" sz="600" dirty="0" smtClean="0"/>
              <a:t>em homologação).</a:t>
            </a:r>
          </a:p>
          <a:p>
            <a:pPr>
              <a:lnSpc>
                <a:spcPct val="80000"/>
              </a:lnSpc>
            </a:pPr>
            <a:r>
              <a:rPr lang="pt-BR" sz="800" dirty="0" smtClean="0"/>
              <a:t>Os empregadores/contribuintes não obrigados à utilização do certificado digital podem gerar Código de Acesso ao Portal </a:t>
            </a:r>
            <a:r>
              <a:rPr lang="pt-BR" sz="800" dirty="0" err="1" smtClean="0"/>
              <a:t>eSocial</a:t>
            </a:r>
            <a:r>
              <a:rPr lang="pt-BR" sz="800" dirty="0" smtClean="0"/>
              <a:t>, como alternativa ao certificado digital. São eles: </a:t>
            </a:r>
          </a:p>
          <a:p>
            <a:pPr>
              <a:lnSpc>
                <a:spcPct val="80000"/>
              </a:lnSpc>
            </a:pPr>
            <a:r>
              <a:rPr lang="pt-BR" sz="800" dirty="0" smtClean="0"/>
              <a:t>a) o Microempreendedor Individual – MEI com empregado, o segurado especial e o empregador doméstico; </a:t>
            </a:r>
          </a:p>
          <a:p>
            <a:pPr>
              <a:lnSpc>
                <a:spcPct val="80000"/>
              </a:lnSpc>
            </a:pPr>
            <a:r>
              <a:rPr lang="pt-BR" sz="800" dirty="0" smtClean="0"/>
              <a:t>b) a Microempresa – ME e a Empresa de Pequeno Porte – EPP optantes pelo Simples Nacional, que possuam até 01 empregado, não incluídos os empregados afastados em razão de aposentadoria por invalidez; e </a:t>
            </a:r>
          </a:p>
          <a:p>
            <a:pPr>
              <a:lnSpc>
                <a:spcPct val="80000"/>
              </a:lnSpc>
            </a:pPr>
            <a:r>
              <a:rPr lang="pt-BR" sz="800" dirty="0" smtClean="0"/>
              <a:t>c) o contribuinte individual equiparado à empresa e o produtor rural pessoa física que possuam até 07 empregados, não incluídos os empregados afastados em razão de aposentadoria por invalidez. </a:t>
            </a:r>
          </a:p>
          <a:p>
            <a:pPr>
              <a:lnSpc>
                <a:spcPct val="80000"/>
              </a:lnSpc>
            </a:pPr>
            <a:endParaRPr lang="pt-BR" sz="800" dirty="0" smtClean="0"/>
          </a:p>
          <a:p>
            <a:pPr>
              <a:lnSpc>
                <a:spcPct val="80000"/>
              </a:lnSpc>
            </a:pPr>
            <a:r>
              <a:rPr lang="pt-BR" sz="800" dirty="0" smtClean="0"/>
              <a:t>A obtenção do Código de Acesso para pessoa física exige o registro do número do CPF, data de nascimento e o número dos recibos de entrega do Imposto de Renda Pessoa Física – DIRPF dos dois últimos exercícios. Não possuindo as DIRPF, em seu lugar, deverá ser registrado o número do Título de Eleitor. Caso o empregador não possua as DIRPF e tampouco o título de eleitor, só poderá acessar o Portal do </a:t>
            </a:r>
            <a:r>
              <a:rPr lang="pt-BR" sz="800" dirty="0" err="1" smtClean="0"/>
              <a:t>eSocial</a:t>
            </a:r>
            <a:r>
              <a:rPr lang="pt-BR" sz="800" dirty="0" smtClean="0"/>
              <a:t> por meio de Certificação Digital. </a:t>
            </a:r>
          </a:p>
          <a:p>
            <a:pPr>
              <a:lnSpc>
                <a:spcPct val="80000"/>
              </a:lnSpc>
            </a:pPr>
            <a:r>
              <a:rPr lang="pt-BR" sz="800" dirty="0" smtClean="0"/>
              <a:t>Não é possível o envio de informações por procurador utilizando código de acesso. </a:t>
            </a:r>
          </a:p>
        </p:txBody>
      </p:sp>
      <p:sp>
        <p:nvSpPr>
          <p:cNvPr id="51203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60480DF-7F91-416A-BDFB-C6AC60D3B61D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pt-BR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881063" eaLnBrk="1" hangingPunct="1">
              <a:spcBef>
                <a:spcPct val="0"/>
              </a:spcBef>
            </a:pPr>
            <a:r>
              <a:rPr lang="pt-BR" smtClean="0">
                <a:solidFill>
                  <a:srgbClr val="235884"/>
                </a:solidFill>
                <a:latin typeface="Arial" charset="0"/>
                <a:ea typeface="Microsoft YaHei" pitchFamily="34" charset="-122"/>
                <a:cs typeface="Arial" charset="0"/>
              </a:rPr>
              <a:t>Possibilita filtrar os serviços e outorgar os poderes disponíveis.</a:t>
            </a:r>
          </a:p>
          <a:p>
            <a:pPr defTabSz="881063" eaLnBrk="1" hangingPunct="1">
              <a:spcBef>
                <a:spcPct val="0"/>
              </a:spcBef>
            </a:pPr>
            <a:r>
              <a:rPr lang="pt-BR" smtClean="0">
                <a:ea typeface="Microsoft YaHei" pitchFamily="34" charset="-122"/>
                <a:cs typeface="Arial" charset="0"/>
              </a:rPr>
              <a:t>Os serviços que se referem à transmissão e assinatura de eventos do eSocial estão disponíveis para outorga/substabelecimento de procuração eletrônica no grupo “eSocial”, no canal Conectividade Social ICP (https://www.conectividade.caixa.gov.br/). </a:t>
            </a:r>
          </a:p>
        </p:txBody>
      </p:sp>
      <p:sp>
        <p:nvSpPr>
          <p:cNvPr id="55299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AFD1F1D-A5C1-4D41-96A4-1366D769E201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pt-BR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9CDF53E-7393-4BA6-9570-0AB78CCDBDFD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pt-BR">
              <a:cs typeface="Arial" charset="0"/>
            </a:endParaRPr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998538" y="5513388"/>
            <a:ext cx="5492750" cy="5218112"/>
          </a:xfrm>
          <a:noFill/>
        </p:spPr>
        <p:txBody>
          <a:bodyPr wrap="none" lIns="103904" tIns="51952" rIns="103904" bIns="51952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tabLst>
                <a:tab pos="755650" algn="l"/>
                <a:tab pos="1512888" algn="l"/>
                <a:tab pos="2268538" algn="l"/>
                <a:tab pos="3025775" algn="l"/>
                <a:tab pos="3781425" algn="l"/>
                <a:tab pos="4538663" algn="l"/>
                <a:tab pos="5294313" algn="l"/>
              </a:tabLst>
            </a:pPr>
            <a:endParaRPr lang="pt-BR" altLang="pt-BR" sz="2100" smtClean="0">
              <a:latin typeface="Arial" charset="0"/>
              <a:ea typeface="Microsoft YaHei" pitchFamily="34" charset="-122"/>
            </a:endParaRPr>
          </a:p>
        </p:txBody>
      </p:sp>
      <p:sp>
        <p:nvSpPr>
          <p:cNvPr id="51204" name="Rectangle 3"/>
          <p:cNvSpPr>
            <a:spLocks noGrp="1" noRot="1" noChangeAspect="1" noChangeArrowheads="1" noTextEdit="1"/>
          </p:cNvSpPr>
          <p:nvPr>
            <p:ph type="sldImg" idx="1"/>
          </p:nvPr>
        </p:nvSpPr>
        <p:spPr bwMode="auto">
          <a:xfrm>
            <a:off x="-117475" y="871538"/>
            <a:ext cx="7727950" cy="43481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  <p:sp>
        <p:nvSpPr>
          <p:cNvPr id="61443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A88B55-46B7-4531-84CF-06BE40B2D7F3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pt-BR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  <p:sp>
        <p:nvSpPr>
          <p:cNvPr id="67587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669015-2DBD-44EC-B131-3BCAD17CDA66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pt-BR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0ACDE-1AD5-4EFB-B430-ECFBE51098B9}" type="datetimeFigureOut">
              <a:rPr lang="pt-BR"/>
              <a:pPr>
                <a:defRPr/>
              </a:pPr>
              <a:t>19/12/2018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62BD1-96C1-4702-B88E-42344EC5581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88CBA-62EC-4DEE-AA03-4076310E4B25}" type="datetimeFigureOut">
              <a:rPr lang="pt-BR"/>
              <a:pPr>
                <a:defRPr/>
              </a:pPr>
              <a:t>19/12/2018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4E062-BE4F-4887-9D38-DCC642C7C10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A7655-86E4-4E22-8417-F593CBB774E1}" type="datetimeFigureOut">
              <a:rPr lang="pt-BR"/>
              <a:pPr>
                <a:defRPr/>
              </a:pPr>
              <a:t>19/12/2018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FC742-8CB4-4529-9021-054BD6BA269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260350"/>
            <a:ext cx="10971212" cy="11430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30476-411B-4C01-9145-394729EF285E}" type="datetimeFigureOut">
              <a:rPr lang="pt-BR"/>
              <a:pPr>
                <a:defRPr/>
              </a:pPr>
              <a:t>19/12/2018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63210-291C-4A0D-BEAD-652D9F38FB1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EFF20-B8C4-4171-ADAC-9C145DABBAFD}" type="datetimeFigureOut">
              <a:rPr lang="pt-BR"/>
              <a:pPr>
                <a:defRPr/>
              </a:pPr>
              <a:t>19/12/2018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3BEBB-899A-466C-8FA6-6CF09E21D0B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D2205-CDA5-4799-82CA-2882764152CF}" type="datetimeFigureOut">
              <a:rPr lang="pt-BR"/>
              <a:pPr>
                <a:defRPr/>
              </a:pPr>
              <a:t>19/12/2018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0F829-52C9-46E7-87CE-C8BFBDB9E02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6EEE5-19E2-4C5F-A5C2-155CDBA045FF}" type="datetimeFigureOut">
              <a:rPr lang="pt-BR"/>
              <a:pPr>
                <a:defRPr/>
              </a:pPr>
              <a:t>19/12/2018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D8B80-43E3-48F1-8E44-94551B9FEAD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96431-B74A-41F4-B512-4BC8E1A50FD6}" type="datetimeFigureOut">
              <a:rPr lang="pt-BR"/>
              <a:pPr>
                <a:defRPr/>
              </a:pPr>
              <a:t>19/12/2018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85709-5BAA-48D6-8D7C-B9F46E63B15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6D8DA-FF70-4D76-BD99-DFF54A8ADBBC}" type="datetimeFigureOut">
              <a:rPr lang="pt-BR"/>
              <a:pPr>
                <a:defRPr/>
              </a:pPr>
              <a:t>19/12/2018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DC067-A118-4798-ABA1-D6566B9BE83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6A314-36CE-4B2F-83C6-F07095775219}" type="datetimeFigureOut">
              <a:rPr lang="pt-BR"/>
              <a:pPr>
                <a:defRPr/>
              </a:pPr>
              <a:t>19/12/2018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94DB8-1256-4BB4-A0D6-7EBA342880F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53DB8-3286-4BD2-A239-2246FADAD9E3}" type="datetimeFigureOut">
              <a:rPr lang="pt-BR"/>
              <a:pPr>
                <a:defRPr/>
              </a:pPr>
              <a:t>19/12/2018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DE9CC-4B31-4353-A82C-0D731A73165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237383-AF67-42E1-91B5-CBE20804271E}" type="datetimeFigureOut">
              <a:rPr lang="pt-BR"/>
              <a:pPr>
                <a:defRPr/>
              </a:pPr>
              <a:t>19/12/2018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DD57338-43F0-46D8-88DE-056C356F100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7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ocial.gov.br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hyperlink" Target="http://www.caixa.gov.br/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eg"/><Relationship Id="rId5" Type="http://schemas.openxmlformats.org/officeDocument/2006/relationships/image" Target="../media/image2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hyperlink" Target="http://www.integraempresa.caixa.gov.br/" TargetMode="External"/><Relationship Id="rId4" Type="http://schemas.openxmlformats.org/officeDocument/2006/relationships/hyperlink" Target="http://www.conectividadesocial.caixa.gov.br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Imagem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29388" y="1450975"/>
            <a:ext cx="5127625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Imagem 2"/>
          <p:cNvPicPr>
            <a:picLocks noChangeAspect="1"/>
          </p:cNvPicPr>
          <p:nvPr/>
        </p:nvPicPr>
        <p:blipFill>
          <a:blip r:embed="rId4"/>
          <a:srcRect t="26419" r="77776" b="26913"/>
          <a:stretch>
            <a:fillRect/>
          </a:stretch>
        </p:blipFill>
        <p:spPr bwMode="auto">
          <a:xfrm>
            <a:off x="860425" y="5494338"/>
            <a:ext cx="2312988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Imagem 3"/>
          <p:cNvPicPr>
            <a:picLocks noChangeAspect="1"/>
          </p:cNvPicPr>
          <p:nvPr/>
        </p:nvPicPr>
        <p:blipFill>
          <a:blip r:embed="rId4"/>
          <a:srcRect l="48534" t="6268" r="30067" b="38580"/>
          <a:stretch>
            <a:fillRect/>
          </a:stretch>
        </p:blipFill>
        <p:spPr bwMode="auto">
          <a:xfrm>
            <a:off x="6845300" y="5545138"/>
            <a:ext cx="1423988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Imagem 4"/>
          <p:cNvPicPr>
            <a:picLocks noChangeAspect="1"/>
          </p:cNvPicPr>
          <p:nvPr/>
        </p:nvPicPr>
        <p:blipFill>
          <a:blip r:embed="rId4"/>
          <a:srcRect l="75378" t="8340" r="10126" b="40752"/>
          <a:stretch>
            <a:fillRect/>
          </a:stretch>
        </p:blipFill>
        <p:spPr bwMode="auto">
          <a:xfrm>
            <a:off x="9334500" y="5459413"/>
            <a:ext cx="1046163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Imagem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36988" y="5632450"/>
            <a:ext cx="2012950" cy="74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CaixaDeTexto 6"/>
          <p:cNvSpPr txBox="1">
            <a:spLocks noChangeArrowheads="1"/>
          </p:cNvSpPr>
          <p:nvPr/>
        </p:nvSpPr>
        <p:spPr bwMode="auto">
          <a:xfrm>
            <a:off x="631825" y="3487738"/>
            <a:ext cx="111077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4000" b="1">
                <a:solidFill>
                  <a:srgbClr val="002060"/>
                </a:solidFill>
                <a:latin typeface="Calibri" pitchFamily="34" charset="0"/>
              </a:rPr>
              <a:t>Uma nova forma de registro de eventos trabalhistas</a:t>
            </a:r>
          </a:p>
        </p:txBody>
      </p:sp>
      <p:sp>
        <p:nvSpPr>
          <p:cNvPr id="9" name="Retângulo 8"/>
          <p:cNvSpPr/>
          <p:nvPr/>
        </p:nvSpPr>
        <p:spPr>
          <a:xfrm>
            <a:off x="0" y="0"/>
            <a:ext cx="12192000" cy="525463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0" y="6583363"/>
            <a:ext cx="12192000" cy="27463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17417" name="Imagem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0200" y="354013"/>
            <a:ext cx="4678363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720850" y="0"/>
            <a:ext cx="10471150" cy="9413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60418" name="Imagem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74425" y="6088063"/>
            <a:ext cx="873125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tângulo 10"/>
          <p:cNvSpPr/>
          <p:nvPr/>
        </p:nvSpPr>
        <p:spPr>
          <a:xfrm>
            <a:off x="1884363" y="220663"/>
            <a:ext cx="10059987" cy="474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solidFill>
                  <a:schemeClr val="bg1"/>
                </a:solidFill>
              </a:rPr>
              <a:t>Novo Sistema FGTS</a:t>
            </a:r>
            <a:endParaRPr lang="pt-BR" sz="3600" b="1" i="1" dirty="0">
              <a:solidFill>
                <a:schemeClr val="bg1"/>
              </a:solidFill>
            </a:endParaRPr>
          </a:p>
        </p:txBody>
      </p:sp>
      <p:pic>
        <p:nvPicPr>
          <p:cNvPr id="60420" name="Picture 2"/>
          <p:cNvPicPr>
            <a:picLocks noChangeAspect="1" noChangeArrowheads="1"/>
          </p:cNvPicPr>
          <p:nvPr/>
        </p:nvPicPr>
        <p:blipFill>
          <a:blip r:embed="rId4"/>
          <a:srcRect l="4932" t="23453" r="4315" b="16438"/>
          <a:stretch>
            <a:fillRect/>
          </a:stretch>
        </p:blipFill>
        <p:spPr bwMode="auto">
          <a:xfrm>
            <a:off x="320675" y="1265238"/>
            <a:ext cx="11622088" cy="432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1" name="Imagem 7"/>
          <p:cNvPicPr>
            <a:picLocks noChangeAspect="1"/>
          </p:cNvPicPr>
          <p:nvPr/>
        </p:nvPicPr>
        <p:blipFill>
          <a:blip r:embed="rId5"/>
          <a:srcRect t="18648" b="21022"/>
          <a:stretch>
            <a:fillRect/>
          </a:stretch>
        </p:blipFill>
        <p:spPr bwMode="auto">
          <a:xfrm>
            <a:off x="31750" y="123825"/>
            <a:ext cx="165100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720850" y="0"/>
            <a:ext cx="10471150" cy="9413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62466" name="Imagem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74425" y="6088063"/>
            <a:ext cx="873125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tângulo 9"/>
          <p:cNvSpPr/>
          <p:nvPr/>
        </p:nvSpPr>
        <p:spPr>
          <a:xfrm>
            <a:off x="1884363" y="220663"/>
            <a:ext cx="10059987" cy="474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solidFill>
                  <a:schemeClr val="bg1"/>
                </a:solidFill>
              </a:rPr>
              <a:t>Ambiente de Produção Restrita</a:t>
            </a:r>
            <a:endParaRPr lang="pt-BR" sz="3600" b="1" i="1" dirty="0">
              <a:solidFill>
                <a:schemeClr val="bg1"/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4"/>
          <a:srcRect t="12253" b="37465"/>
          <a:stretch/>
        </p:blipFill>
        <p:spPr>
          <a:xfrm>
            <a:off x="387227" y="1898017"/>
            <a:ext cx="11454946" cy="32383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Retângulo 2"/>
          <p:cNvSpPr/>
          <p:nvPr/>
        </p:nvSpPr>
        <p:spPr>
          <a:xfrm>
            <a:off x="2682875" y="2278063"/>
            <a:ext cx="1350963" cy="131762"/>
          </a:xfrm>
          <a:prstGeom prst="rect">
            <a:avLst/>
          </a:prstGeom>
          <a:solidFill>
            <a:srgbClr val="296F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2676525" y="2505075"/>
            <a:ext cx="1349375" cy="160338"/>
          </a:xfrm>
          <a:prstGeom prst="rect">
            <a:avLst/>
          </a:prstGeom>
          <a:solidFill>
            <a:srgbClr val="296F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62471" name="Imagem 8"/>
          <p:cNvPicPr>
            <a:picLocks noChangeAspect="1"/>
          </p:cNvPicPr>
          <p:nvPr/>
        </p:nvPicPr>
        <p:blipFill>
          <a:blip r:embed="rId5"/>
          <a:srcRect t="18648" b="21022"/>
          <a:stretch>
            <a:fillRect/>
          </a:stretch>
        </p:blipFill>
        <p:spPr bwMode="auto">
          <a:xfrm>
            <a:off x="31750" y="123825"/>
            <a:ext cx="165100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720850" y="0"/>
            <a:ext cx="10471150" cy="9413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64514" name="Imagem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74425" y="6088063"/>
            <a:ext cx="873125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tângulo 9"/>
          <p:cNvSpPr/>
          <p:nvPr/>
        </p:nvSpPr>
        <p:spPr>
          <a:xfrm>
            <a:off x="1884363" y="220663"/>
            <a:ext cx="10059987" cy="474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solidFill>
                  <a:schemeClr val="bg1"/>
                </a:solidFill>
              </a:rPr>
              <a:t>Novas Funcionalidades – Consultas (Empregador)</a:t>
            </a:r>
            <a:endParaRPr lang="pt-BR" sz="3600" b="1" i="1" dirty="0">
              <a:solidFill>
                <a:schemeClr val="bg1"/>
              </a:solidFill>
            </a:endParaRPr>
          </a:p>
        </p:txBody>
      </p:sp>
      <p:pic>
        <p:nvPicPr>
          <p:cNvPr id="64516" name="Picture 2"/>
          <p:cNvPicPr>
            <a:picLocks noChangeAspect="1" noChangeArrowheads="1"/>
          </p:cNvPicPr>
          <p:nvPr/>
        </p:nvPicPr>
        <p:blipFill>
          <a:blip r:embed="rId4"/>
          <a:srcRect l="14346" t="26236" r="15410" b="6137"/>
          <a:stretch>
            <a:fillRect/>
          </a:stretch>
        </p:blipFill>
        <p:spPr bwMode="auto">
          <a:xfrm>
            <a:off x="831850" y="1296988"/>
            <a:ext cx="10040938" cy="520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7" name="Imagem 8"/>
          <p:cNvPicPr>
            <a:picLocks noChangeAspect="1"/>
          </p:cNvPicPr>
          <p:nvPr/>
        </p:nvPicPr>
        <p:blipFill>
          <a:blip r:embed="rId5"/>
          <a:srcRect t="18648" b="21022"/>
          <a:stretch>
            <a:fillRect/>
          </a:stretch>
        </p:blipFill>
        <p:spPr bwMode="auto">
          <a:xfrm>
            <a:off x="31750" y="123825"/>
            <a:ext cx="165100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720850" y="0"/>
            <a:ext cx="10471150" cy="9413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66562" name="Imagem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74425" y="6088063"/>
            <a:ext cx="873125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3" name="Imagem 1"/>
          <p:cNvPicPr>
            <a:picLocks noChangeAspect="1"/>
          </p:cNvPicPr>
          <p:nvPr/>
        </p:nvPicPr>
        <p:blipFill>
          <a:blip r:embed="rId4"/>
          <a:srcRect l="14716" t="35156" r="4633" b="20311"/>
          <a:stretch>
            <a:fillRect/>
          </a:stretch>
        </p:blipFill>
        <p:spPr bwMode="auto">
          <a:xfrm>
            <a:off x="457200" y="1962150"/>
            <a:ext cx="11352213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ângulo 8"/>
          <p:cNvSpPr/>
          <p:nvPr/>
        </p:nvSpPr>
        <p:spPr>
          <a:xfrm>
            <a:off x="1884363" y="220663"/>
            <a:ext cx="10059987" cy="474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solidFill>
                  <a:schemeClr val="bg1"/>
                </a:solidFill>
              </a:rPr>
              <a:t>Novas Funcionalidades – Consultas (Trabalhador)</a:t>
            </a:r>
            <a:endParaRPr lang="pt-BR" sz="3600" b="1" i="1" dirty="0">
              <a:solidFill>
                <a:schemeClr val="bg1"/>
              </a:solidFill>
            </a:endParaRPr>
          </a:p>
        </p:txBody>
      </p:sp>
      <p:pic>
        <p:nvPicPr>
          <p:cNvPr id="66565" name="Imagem 7"/>
          <p:cNvPicPr>
            <a:picLocks noChangeAspect="1"/>
          </p:cNvPicPr>
          <p:nvPr/>
        </p:nvPicPr>
        <p:blipFill>
          <a:blip r:embed="rId5"/>
          <a:srcRect t="18648" b="21022"/>
          <a:stretch>
            <a:fillRect/>
          </a:stretch>
        </p:blipFill>
        <p:spPr bwMode="auto">
          <a:xfrm>
            <a:off x="31750" y="123825"/>
            <a:ext cx="165100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720850" y="0"/>
            <a:ext cx="10471150" cy="9413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68610" name="Imagem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74425" y="6088063"/>
            <a:ext cx="873125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1" name="Picture 2"/>
          <p:cNvPicPr>
            <a:picLocks noChangeAspect="1" noChangeArrowheads="1"/>
          </p:cNvPicPr>
          <p:nvPr/>
        </p:nvPicPr>
        <p:blipFill>
          <a:blip r:embed="rId4"/>
          <a:srcRect l="10574" t="17412" r="3821" b="2849"/>
          <a:stretch>
            <a:fillRect/>
          </a:stretch>
        </p:blipFill>
        <p:spPr bwMode="auto">
          <a:xfrm>
            <a:off x="952500" y="1243013"/>
            <a:ext cx="10166350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tângulo 10"/>
          <p:cNvSpPr/>
          <p:nvPr/>
        </p:nvSpPr>
        <p:spPr>
          <a:xfrm>
            <a:off x="1884363" y="220663"/>
            <a:ext cx="10059987" cy="474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solidFill>
                  <a:schemeClr val="bg1"/>
                </a:solidFill>
              </a:rPr>
              <a:t>Novas Funcionalidades – Consultas (Trabalhador)</a:t>
            </a:r>
            <a:endParaRPr lang="pt-BR" sz="3600" b="1" i="1" dirty="0">
              <a:solidFill>
                <a:schemeClr val="bg1"/>
              </a:solidFill>
            </a:endParaRPr>
          </a:p>
        </p:txBody>
      </p:sp>
      <p:pic>
        <p:nvPicPr>
          <p:cNvPr id="68613" name="Imagem 8"/>
          <p:cNvPicPr>
            <a:picLocks noChangeAspect="1"/>
          </p:cNvPicPr>
          <p:nvPr/>
        </p:nvPicPr>
        <p:blipFill>
          <a:blip r:embed="rId5"/>
          <a:srcRect t="18648" b="21022"/>
          <a:stretch>
            <a:fillRect/>
          </a:stretch>
        </p:blipFill>
        <p:spPr bwMode="auto">
          <a:xfrm>
            <a:off x="31750" y="123825"/>
            <a:ext cx="165100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720850" y="0"/>
            <a:ext cx="10471150" cy="9413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70658" name="Imagem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74425" y="6088063"/>
            <a:ext cx="873125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tângulo 10"/>
          <p:cNvSpPr/>
          <p:nvPr/>
        </p:nvSpPr>
        <p:spPr>
          <a:xfrm>
            <a:off x="1884363" y="220663"/>
            <a:ext cx="10059987" cy="474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solidFill>
                  <a:schemeClr val="bg1"/>
                </a:solidFill>
              </a:rPr>
              <a:t>Novas Funcionalidades – Consultas (Trabalhador)</a:t>
            </a:r>
            <a:endParaRPr lang="pt-BR" sz="3600" b="1" i="1" dirty="0">
              <a:solidFill>
                <a:schemeClr val="bg1"/>
              </a:solidFill>
            </a:endParaRPr>
          </a:p>
        </p:txBody>
      </p:sp>
      <p:pic>
        <p:nvPicPr>
          <p:cNvPr id="70660" name="Picture 2"/>
          <p:cNvPicPr>
            <a:picLocks noChangeAspect="1" noChangeArrowheads="1"/>
          </p:cNvPicPr>
          <p:nvPr/>
        </p:nvPicPr>
        <p:blipFill>
          <a:blip r:embed="rId4"/>
          <a:srcRect l="1118" t="20822" r="1233" b="3726"/>
          <a:stretch>
            <a:fillRect/>
          </a:stretch>
        </p:blipFill>
        <p:spPr bwMode="auto">
          <a:xfrm>
            <a:off x="479425" y="1531938"/>
            <a:ext cx="10539413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1" name="AutoShape 3"/>
          <p:cNvSpPr>
            <a:spLocks noChangeArrowheads="1"/>
          </p:cNvSpPr>
          <p:nvPr/>
        </p:nvSpPr>
        <p:spPr bwMode="auto">
          <a:xfrm>
            <a:off x="1531938" y="4616450"/>
            <a:ext cx="9610725" cy="114935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lIns="36576" tIns="36576" rIns="36576" bIns="36576"/>
          <a:lstStyle/>
          <a:p>
            <a:pPr eaLnBrk="0" hangingPunct="0"/>
            <a:endParaRPr lang="pt-BR">
              <a:latin typeface="Calibri" pitchFamily="34" charset="0"/>
            </a:endParaRPr>
          </a:p>
        </p:txBody>
      </p:sp>
      <p:sp>
        <p:nvSpPr>
          <p:cNvPr id="70662" name="AutoShape 4"/>
          <p:cNvSpPr>
            <a:spLocks noChangeArrowheads="1"/>
          </p:cNvSpPr>
          <p:nvPr/>
        </p:nvSpPr>
        <p:spPr bwMode="auto">
          <a:xfrm>
            <a:off x="2795588" y="4340225"/>
            <a:ext cx="642937" cy="26035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lIns="36576" tIns="36576" rIns="36576" bIns="36576"/>
          <a:lstStyle/>
          <a:p>
            <a:pPr eaLnBrk="0" hangingPunct="0"/>
            <a:endParaRPr lang="pt-BR">
              <a:latin typeface="Calibri" pitchFamily="34" charset="0"/>
            </a:endParaRPr>
          </a:p>
        </p:txBody>
      </p:sp>
      <p:pic>
        <p:nvPicPr>
          <p:cNvPr id="70663" name="Imagem 12"/>
          <p:cNvPicPr>
            <a:picLocks noChangeAspect="1"/>
          </p:cNvPicPr>
          <p:nvPr/>
        </p:nvPicPr>
        <p:blipFill>
          <a:blip r:embed="rId5"/>
          <a:srcRect t="18648" b="21022"/>
          <a:stretch>
            <a:fillRect/>
          </a:stretch>
        </p:blipFill>
        <p:spPr bwMode="auto">
          <a:xfrm>
            <a:off x="31750" y="123825"/>
            <a:ext cx="165100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720850" y="0"/>
            <a:ext cx="10471150" cy="9413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72706" name="Imagem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74425" y="6088063"/>
            <a:ext cx="873125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tângulo 9"/>
          <p:cNvSpPr/>
          <p:nvPr/>
        </p:nvSpPr>
        <p:spPr>
          <a:xfrm>
            <a:off x="1884363" y="220663"/>
            <a:ext cx="10059987" cy="474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solidFill>
                  <a:schemeClr val="bg1"/>
                </a:solidFill>
              </a:rPr>
              <a:t>Novas Funcionalidades – Consultas (Eventos)</a:t>
            </a:r>
            <a:endParaRPr lang="pt-BR" sz="3600" b="1" i="1" dirty="0">
              <a:solidFill>
                <a:schemeClr val="bg1"/>
              </a:solidFill>
            </a:endParaRPr>
          </a:p>
        </p:txBody>
      </p:sp>
      <p:pic>
        <p:nvPicPr>
          <p:cNvPr id="72708" name="Picture 2"/>
          <p:cNvPicPr>
            <a:picLocks noChangeAspect="1" noChangeArrowheads="1"/>
          </p:cNvPicPr>
          <p:nvPr/>
        </p:nvPicPr>
        <p:blipFill>
          <a:blip r:embed="rId4"/>
          <a:srcRect t="12791" r="56892" b="40652"/>
          <a:stretch>
            <a:fillRect/>
          </a:stretch>
        </p:blipFill>
        <p:spPr bwMode="auto">
          <a:xfrm>
            <a:off x="1108075" y="1382713"/>
            <a:ext cx="9540875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09" name="AutoShape 3"/>
          <p:cNvSpPr>
            <a:spLocks noChangeArrowheads="1"/>
          </p:cNvSpPr>
          <p:nvPr/>
        </p:nvSpPr>
        <p:spPr bwMode="auto">
          <a:xfrm>
            <a:off x="3105150" y="4364038"/>
            <a:ext cx="2381250" cy="455612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lIns="36576" tIns="36576" rIns="36576" bIns="36576"/>
          <a:lstStyle/>
          <a:p>
            <a:pPr eaLnBrk="0" hangingPunct="0"/>
            <a:endParaRPr lang="pt-BR">
              <a:latin typeface="Calibri" pitchFamily="34" charset="0"/>
            </a:endParaRPr>
          </a:p>
        </p:txBody>
      </p:sp>
      <p:pic>
        <p:nvPicPr>
          <p:cNvPr id="72710" name="Imagem 8"/>
          <p:cNvPicPr>
            <a:picLocks noChangeAspect="1"/>
          </p:cNvPicPr>
          <p:nvPr/>
        </p:nvPicPr>
        <p:blipFill>
          <a:blip r:embed="rId5"/>
          <a:srcRect t="18648" b="21022"/>
          <a:stretch>
            <a:fillRect/>
          </a:stretch>
        </p:blipFill>
        <p:spPr bwMode="auto">
          <a:xfrm>
            <a:off x="31750" y="123825"/>
            <a:ext cx="165100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720850" y="0"/>
            <a:ext cx="10471150" cy="9413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74754" name="Imagem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74425" y="6088063"/>
            <a:ext cx="873125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tângulo 9"/>
          <p:cNvSpPr/>
          <p:nvPr/>
        </p:nvSpPr>
        <p:spPr>
          <a:xfrm>
            <a:off x="1884363" y="220663"/>
            <a:ext cx="10059987" cy="474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solidFill>
                  <a:schemeClr val="bg1"/>
                </a:solidFill>
              </a:rPr>
              <a:t>Novas Funcionalidades – Consultas (Eventos)</a:t>
            </a:r>
            <a:endParaRPr lang="pt-BR" sz="3600" b="1" i="1" dirty="0">
              <a:solidFill>
                <a:schemeClr val="bg1"/>
              </a:solidFill>
            </a:endParaRPr>
          </a:p>
        </p:txBody>
      </p:sp>
      <p:pic>
        <p:nvPicPr>
          <p:cNvPr id="74756" name="Picture 2"/>
          <p:cNvPicPr>
            <a:picLocks noChangeAspect="1" noChangeArrowheads="1"/>
          </p:cNvPicPr>
          <p:nvPr/>
        </p:nvPicPr>
        <p:blipFill>
          <a:blip r:embed="rId4"/>
          <a:srcRect l="10103" t="16188" r="4031" b="27873"/>
          <a:stretch>
            <a:fillRect/>
          </a:stretch>
        </p:blipFill>
        <p:spPr bwMode="auto">
          <a:xfrm>
            <a:off x="571500" y="1524000"/>
            <a:ext cx="11171238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7" name="Imagem 7"/>
          <p:cNvPicPr>
            <a:picLocks noChangeAspect="1"/>
          </p:cNvPicPr>
          <p:nvPr/>
        </p:nvPicPr>
        <p:blipFill>
          <a:blip r:embed="rId5"/>
          <a:srcRect t="18648" b="21022"/>
          <a:stretch>
            <a:fillRect/>
          </a:stretch>
        </p:blipFill>
        <p:spPr bwMode="auto">
          <a:xfrm>
            <a:off x="31750" y="123825"/>
            <a:ext cx="165100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1" name="Imagem 3"/>
          <p:cNvPicPr>
            <a:picLocks noChangeAspect="1"/>
          </p:cNvPicPr>
          <p:nvPr/>
        </p:nvPicPr>
        <p:blipFill>
          <a:blip r:embed="rId3"/>
          <a:srcRect l="8611" r="8865"/>
          <a:stretch>
            <a:fillRect/>
          </a:stretch>
        </p:blipFill>
        <p:spPr bwMode="auto">
          <a:xfrm>
            <a:off x="0" y="0"/>
            <a:ext cx="121872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2" name="Rectangle 3"/>
          <p:cNvSpPr>
            <a:spLocks noChangeArrowheads="1"/>
          </p:cNvSpPr>
          <p:nvPr/>
        </p:nvSpPr>
        <p:spPr bwMode="auto">
          <a:xfrm>
            <a:off x="2536825" y="2898775"/>
            <a:ext cx="7561263" cy="1820863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pt-BR" altLang="pt-BR" sz="3600" b="1">
              <a:solidFill>
                <a:schemeClr val="bg1"/>
              </a:solidFill>
              <a:latin typeface="Calibri" pitchFamily="34" charset="0"/>
              <a:ea typeface="Microsoft YaHei" pitchFamily="34" charset="-122"/>
            </a:endParaRPr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altLang="pt-BR" sz="4000" b="1">
                <a:solidFill>
                  <a:schemeClr val="bg1"/>
                </a:solidFill>
                <a:latin typeface="Calibri" pitchFamily="34" charset="0"/>
                <a:ea typeface="Microsoft YaHei" pitchFamily="34" charset="-122"/>
              </a:rPr>
              <a:t>NOVA GUIA FGTS - GRFGTS</a:t>
            </a:r>
            <a:endParaRPr lang="pt-BR" altLang="pt-BR" sz="3200">
              <a:solidFill>
                <a:schemeClr val="bg1"/>
              </a:solidFill>
              <a:latin typeface="Calibri" pitchFamily="34" charset="0"/>
              <a:ea typeface="Microsoft YaHei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720850" y="0"/>
            <a:ext cx="10471150" cy="9413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78850" name="Imagem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74425" y="6088063"/>
            <a:ext cx="873125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ângulo 8"/>
          <p:cNvSpPr/>
          <p:nvPr/>
        </p:nvSpPr>
        <p:spPr>
          <a:xfrm>
            <a:off x="1884363" y="220663"/>
            <a:ext cx="10059987" cy="474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solidFill>
                  <a:schemeClr val="bg1"/>
                </a:solidFill>
              </a:rPr>
              <a:t>Nova Guia - GRFGTS</a:t>
            </a:r>
          </a:p>
        </p:txBody>
      </p:sp>
      <p:sp>
        <p:nvSpPr>
          <p:cNvPr id="78852" name="Retângulo 1"/>
          <p:cNvSpPr>
            <a:spLocks noChangeArrowheads="1"/>
          </p:cNvSpPr>
          <p:nvPr/>
        </p:nvSpPr>
        <p:spPr bwMode="auto">
          <a:xfrm>
            <a:off x="657225" y="1565275"/>
            <a:ext cx="11229975" cy="333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3600" dirty="0">
                <a:solidFill>
                  <a:srgbClr val="002060"/>
                </a:solidFill>
                <a:latin typeface="Calibri" pitchFamily="34" charset="0"/>
              </a:rPr>
              <a:t>A GRFGTS substitui as guias do FGTS anteriores à vigência do </a:t>
            </a:r>
            <a:r>
              <a:rPr lang="pt-BR" sz="3600" dirty="0" err="1">
                <a:solidFill>
                  <a:srgbClr val="002060"/>
                </a:solidFill>
                <a:latin typeface="Calibri" pitchFamily="34" charset="0"/>
              </a:rPr>
              <a:t>eSocial</a:t>
            </a:r>
            <a:r>
              <a:rPr lang="pt-BR" sz="3600" dirty="0">
                <a:solidFill>
                  <a:srgbClr val="002060"/>
                </a:solidFill>
                <a:latin typeface="Calibri" pitchFamily="34" charset="0"/>
              </a:rPr>
              <a:t> e será gerada pela CAIXA, com base nas informações unificadas prestadas pelo empregador, via </a:t>
            </a:r>
            <a:r>
              <a:rPr lang="pt-BR" sz="3600" dirty="0" err="1">
                <a:solidFill>
                  <a:srgbClr val="002060"/>
                </a:solidFill>
                <a:latin typeface="Calibri" pitchFamily="34" charset="0"/>
              </a:rPr>
              <a:t>eSocial</a:t>
            </a:r>
            <a:r>
              <a:rPr lang="pt-BR" sz="3600" dirty="0">
                <a:solidFill>
                  <a:srgbClr val="002060"/>
                </a:solidFill>
                <a:latin typeface="Calibri" pitchFamily="34" charset="0"/>
              </a:rPr>
              <a:t>.</a:t>
            </a:r>
          </a:p>
        </p:txBody>
      </p:sp>
      <p:pic>
        <p:nvPicPr>
          <p:cNvPr id="78853" name="Imagem 7"/>
          <p:cNvPicPr>
            <a:picLocks noChangeAspect="1"/>
          </p:cNvPicPr>
          <p:nvPr/>
        </p:nvPicPr>
        <p:blipFill>
          <a:blip r:embed="rId4"/>
          <a:srcRect t="18648" b="21022"/>
          <a:stretch>
            <a:fillRect/>
          </a:stretch>
        </p:blipFill>
        <p:spPr bwMode="auto">
          <a:xfrm>
            <a:off x="31750" y="123825"/>
            <a:ext cx="165100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Imagem 3"/>
          <p:cNvPicPr>
            <a:picLocks noChangeAspect="1"/>
          </p:cNvPicPr>
          <p:nvPr/>
        </p:nvPicPr>
        <p:blipFill>
          <a:blip r:embed="rId3"/>
          <a:srcRect l="8611" r="8865"/>
          <a:stretch>
            <a:fillRect/>
          </a:stretch>
        </p:blipFill>
        <p:spPr bwMode="auto">
          <a:xfrm>
            <a:off x="0" y="0"/>
            <a:ext cx="121872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2536825" y="2898775"/>
            <a:ext cx="7561263" cy="1820863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pt-BR" altLang="pt-BR" sz="3600" b="1">
              <a:solidFill>
                <a:schemeClr val="bg1"/>
              </a:solidFill>
              <a:latin typeface="Calibri" pitchFamily="34" charset="0"/>
              <a:ea typeface="Microsoft YaHei" pitchFamily="34" charset="-122"/>
            </a:endParaRPr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altLang="pt-BR" sz="4000" b="1">
                <a:solidFill>
                  <a:schemeClr val="bg1"/>
                </a:solidFill>
                <a:latin typeface="Calibri" pitchFamily="34" charset="0"/>
                <a:ea typeface="Microsoft YaHei" pitchFamily="34" charset="-122"/>
              </a:rPr>
              <a:t>NOVO FGTS</a:t>
            </a:r>
            <a:endParaRPr lang="pt-BR" altLang="pt-BR" sz="3200">
              <a:solidFill>
                <a:schemeClr val="bg1"/>
              </a:solidFill>
              <a:latin typeface="Calibri" pitchFamily="34" charset="0"/>
              <a:ea typeface="Microsoft YaHei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720850" y="0"/>
            <a:ext cx="10471150" cy="9413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82946" name="Imagem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74425" y="6088063"/>
            <a:ext cx="873125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ângulo 8"/>
          <p:cNvSpPr/>
          <p:nvPr/>
        </p:nvSpPr>
        <p:spPr>
          <a:xfrm>
            <a:off x="1884363" y="220663"/>
            <a:ext cx="10059987" cy="474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solidFill>
                  <a:schemeClr val="bg1"/>
                </a:solidFill>
              </a:rPr>
              <a:t>GRFGTS – Tipos</a:t>
            </a:r>
          </a:p>
        </p:txBody>
      </p:sp>
      <p:sp>
        <p:nvSpPr>
          <p:cNvPr id="82948" name="CaixaDeTexto 20"/>
          <p:cNvSpPr txBox="1">
            <a:spLocks noChangeArrowheads="1"/>
          </p:cNvSpPr>
          <p:nvPr/>
        </p:nvSpPr>
        <p:spPr bwMode="auto">
          <a:xfrm>
            <a:off x="814388" y="1562830"/>
            <a:ext cx="106553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BR" sz="2400" b="1" dirty="0">
                <a:solidFill>
                  <a:srgbClr val="002060"/>
                </a:solidFill>
              </a:rPr>
              <a:t> </a:t>
            </a:r>
            <a:r>
              <a:rPr lang="pt-BR" sz="2400" b="1" dirty="0">
                <a:solidFill>
                  <a:srgbClr val="002060"/>
                </a:solidFill>
                <a:latin typeface="Calibri" pitchFamily="34" charset="0"/>
              </a:rPr>
              <a:t>GRFGTS Padrão </a:t>
            </a:r>
            <a:r>
              <a:rPr lang="pt-BR" sz="2400" dirty="0">
                <a:solidFill>
                  <a:srgbClr val="296FA7"/>
                </a:solidFill>
                <a:latin typeface="Calibri" pitchFamily="34" charset="0"/>
              </a:rPr>
              <a:t>–</a:t>
            </a:r>
            <a:r>
              <a:rPr lang="pt-BR" sz="2400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pt-BR" sz="24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Guia para recolhimento de uma única competência e contempla todos os trabalhadores que tiveram remuneração informada para o período até o momento da geração</a:t>
            </a:r>
            <a:r>
              <a:rPr lang="pt-BR" sz="240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;</a:t>
            </a:r>
            <a:endParaRPr lang="pt-BR" sz="2400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BR" sz="2400" b="1" dirty="0">
                <a:solidFill>
                  <a:srgbClr val="002060"/>
                </a:solidFill>
                <a:latin typeface="Calibri" pitchFamily="34" charset="0"/>
              </a:rPr>
              <a:t> Guia Trabalhador </a:t>
            </a:r>
            <a:r>
              <a:rPr lang="pt-BR" sz="2400" dirty="0">
                <a:solidFill>
                  <a:srgbClr val="002060"/>
                </a:solidFill>
                <a:latin typeface="Calibri" pitchFamily="34" charset="0"/>
              </a:rPr>
              <a:t>– Uma ou diversas competências para um determinado trabalhador;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BR" sz="2400" b="1" dirty="0">
                <a:solidFill>
                  <a:srgbClr val="002060"/>
                </a:solidFill>
                <a:latin typeface="Calibri" pitchFamily="34" charset="0"/>
              </a:rPr>
              <a:t> Guia Personalizada </a:t>
            </a:r>
            <a:r>
              <a:rPr lang="pt-BR" sz="2400" dirty="0">
                <a:solidFill>
                  <a:srgbClr val="002060"/>
                </a:solidFill>
                <a:latin typeface="Calibri" pitchFamily="34" charset="0"/>
              </a:rPr>
              <a:t>- guia específica considerando informação definidas pelo empregador;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BR" sz="2400" b="1" dirty="0">
                <a:solidFill>
                  <a:srgbClr val="002060"/>
                </a:solidFill>
                <a:latin typeface="Calibri" pitchFamily="34" charset="0"/>
              </a:rPr>
              <a:t> Guia Rescisória </a:t>
            </a:r>
            <a:r>
              <a:rPr lang="pt-BR" sz="2400" dirty="0">
                <a:solidFill>
                  <a:srgbClr val="002060"/>
                </a:solidFill>
                <a:latin typeface="Calibri" pitchFamily="34" charset="0"/>
              </a:rPr>
              <a:t>- recolhimento rescisório de um determinado trabalhador.</a:t>
            </a:r>
            <a:r>
              <a:rPr lang="pt-BR" sz="2400" dirty="0">
                <a:solidFill>
                  <a:schemeClr val="bg2"/>
                </a:solidFill>
              </a:rPr>
              <a:t>.</a:t>
            </a:r>
          </a:p>
        </p:txBody>
      </p:sp>
      <p:pic>
        <p:nvPicPr>
          <p:cNvPr id="82949" name="Imagem 7"/>
          <p:cNvPicPr>
            <a:picLocks noChangeAspect="1"/>
          </p:cNvPicPr>
          <p:nvPr/>
        </p:nvPicPr>
        <p:blipFill>
          <a:blip r:embed="rId4"/>
          <a:srcRect t="18648" b="21022"/>
          <a:stretch>
            <a:fillRect/>
          </a:stretch>
        </p:blipFill>
        <p:spPr bwMode="auto">
          <a:xfrm>
            <a:off x="31750" y="123825"/>
            <a:ext cx="165100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720850" y="0"/>
            <a:ext cx="10471150" cy="9413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84994" name="Imagem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74425" y="6088063"/>
            <a:ext cx="873125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ângulo 8"/>
          <p:cNvSpPr/>
          <p:nvPr/>
        </p:nvSpPr>
        <p:spPr>
          <a:xfrm>
            <a:off x="1884363" y="220663"/>
            <a:ext cx="10059987" cy="474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solidFill>
                  <a:schemeClr val="bg1"/>
                </a:solidFill>
              </a:rPr>
              <a:t>GRFGTS – Recolhimento Regular</a:t>
            </a:r>
          </a:p>
        </p:txBody>
      </p:sp>
      <p:sp>
        <p:nvSpPr>
          <p:cNvPr id="84996" name="CaixaDeTexto 20"/>
          <p:cNvSpPr txBox="1">
            <a:spLocks noChangeArrowheads="1"/>
          </p:cNvSpPr>
          <p:nvPr/>
        </p:nvSpPr>
        <p:spPr bwMode="auto">
          <a:xfrm>
            <a:off x="684213" y="1566863"/>
            <a:ext cx="111299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2400" b="1">
                <a:solidFill>
                  <a:srgbClr val="002060"/>
                </a:solidFill>
              </a:rPr>
              <a:t>Gerada em ambiente CAIXA, após recepção dos eventos de remuneração</a:t>
            </a:r>
            <a:endParaRPr lang="pt-BR" sz="2400">
              <a:solidFill>
                <a:schemeClr val="bg2"/>
              </a:solidFill>
            </a:endParaRPr>
          </a:p>
        </p:txBody>
      </p:sp>
      <p:sp>
        <p:nvSpPr>
          <p:cNvPr id="2" name="Retângulo de cantos arredondados 1"/>
          <p:cNvSpPr/>
          <p:nvPr/>
        </p:nvSpPr>
        <p:spPr>
          <a:xfrm>
            <a:off x="1989138" y="2684463"/>
            <a:ext cx="7953375" cy="625475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dirty="0">
                <a:solidFill>
                  <a:schemeClr val="bg1"/>
                </a:solidFill>
              </a:rPr>
              <a:t>Automaticamente, com recepção do evento de fechamento</a:t>
            </a:r>
          </a:p>
        </p:txBody>
      </p:sp>
      <p:sp>
        <p:nvSpPr>
          <p:cNvPr id="10" name="Retângulo de cantos arredondados 9"/>
          <p:cNvSpPr/>
          <p:nvPr/>
        </p:nvSpPr>
        <p:spPr>
          <a:xfrm>
            <a:off x="1981200" y="3665538"/>
            <a:ext cx="7953375" cy="935037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dirty="0">
                <a:solidFill>
                  <a:schemeClr val="bg1"/>
                </a:solidFill>
              </a:rPr>
              <a:t>Por solicitação do empregador na página do FGTS ou comunicação da folha de pagamento</a:t>
            </a:r>
          </a:p>
        </p:txBody>
      </p:sp>
      <p:sp>
        <p:nvSpPr>
          <p:cNvPr id="11" name="Retângulo de cantos arredondados 10"/>
          <p:cNvSpPr/>
          <p:nvPr/>
        </p:nvSpPr>
        <p:spPr>
          <a:xfrm>
            <a:off x="1966913" y="4899025"/>
            <a:ext cx="7953375" cy="623888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dirty="0">
                <a:solidFill>
                  <a:schemeClr val="bg1"/>
                </a:solidFill>
              </a:rPr>
              <a:t>Automaticamente, por decurso de prazo</a:t>
            </a:r>
          </a:p>
        </p:txBody>
      </p:sp>
      <p:pic>
        <p:nvPicPr>
          <p:cNvPr id="85000" name="Imagem 11"/>
          <p:cNvPicPr>
            <a:picLocks noChangeAspect="1"/>
          </p:cNvPicPr>
          <p:nvPr/>
        </p:nvPicPr>
        <p:blipFill>
          <a:blip r:embed="rId4"/>
          <a:srcRect t="18648" b="21022"/>
          <a:stretch>
            <a:fillRect/>
          </a:stretch>
        </p:blipFill>
        <p:spPr bwMode="auto">
          <a:xfrm>
            <a:off x="31750" y="123825"/>
            <a:ext cx="165100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720850" y="0"/>
            <a:ext cx="10471150" cy="9413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87042" name="Imagem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74425" y="6088063"/>
            <a:ext cx="873125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ângulo 8"/>
          <p:cNvSpPr/>
          <p:nvPr/>
        </p:nvSpPr>
        <p:spPr>
          <a:xfrm>
            <a:off x="1884363" y="220663"/>
            <a:ext cx="10059987" cy="474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solidFill>
                  <a:schemeClr val="bg1"/>
                </a:solidFill>
              </a:rPr>
              <a:t>GRFGTS – Recolhimento Rescisório</a:t>
            </a:r>
          </a:p>
        </p:txBody>
      </p:sp>
      <p:sp>
        <p:nvSpPr>
          <p:cNvPr id="87044" name="CaixaDeTexto 20"/>
          <p:cNvSpPr txBox="1">
            <a:spLocks noChangeArrowheads="1"/>
          </p:cNvSpPr>
          <p:nvPr/>
        </p:nvSpPr>
        <p:spPr bwMode="auto">
          <a:xfrm>
            <a:off x="684213" y="1566863"/>
            <a:ext cx="11129962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2400" b="1">
                <a:solidFill>
                  <a:srgbClr val="002060"/>
                </a:solidFill>
              </a:rPr>
              <a:t>Gerada em ambiente CAIXA, após apropriação do evento de desligamento pela CAIXA </a:t>
            </a:r>
            <a:endParaRPr lang="pt-BR" sz="2400">
              <a:solidFill>
                <a:schemeClr val="bg2"/>
              </a:solidFill>
            </a:endParaRPr>
          </a:p>
        </p:txBody>
      </p:sp>
      <p:sp>
        <p:nvSpPr>
          <p:cNvPr id="2" name="Retângulo de cantos arredondados 1"/>
          <p:cNvSpPr/>
          <p:nvPr/>
        </p:nvSpPr>
        <p:spPr>
          <a:xfrm>
            <a:off x="1989138" y="2932113"/>
            <a:ext cx="7953375" cy="623887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dirty="0">
                <a:solidFill>
                  <a:schemeClr val="bg1"/>
                </a:solidFill>
              </a:rPr>
              <a:t>Automaticamente, com recepção do evento de desligamento</a:t>
            </a:r>
          </a:p>
        </p:txBody>
      </p:sp>
      <p:sp>
        <p:nvSpPr>
          <p:cNvPr id="11" name="Retângulo de cantos arredondados 10"/>
          <p:cNvSpPr/>
          <p:nvPr/>
        </p:nvSpPr>
        <p:spPr>
          <a:xfrm>
            <a:off x="1981200" y="4549775"/>
            <a:ext cx="7953375" cy="623888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dirty="0">
                <a:solidFill>
                  <a:schemeClr val="bg1"/>
                </a:solidFill>
              </a:rPr>
              <a:t>Guia Complementar - </a:t>
            </a:r>
            <a:r>
              <a:rPr lang="pt-BR" sz="2400" i="1" dirty="0">
                <a:solidFill>
                  <a:schemeClr val="bg1"/>
                </a:solidFill>
              </a:rPr>
              <a:t>online</a:t>
            </a:r>
          </a:p>
        </p:txBody>
      </p:sp>
      <p:sp>
        <p:nvSpPr>
          <p:cNvPr id="18" name="Retângulo de cantos arredondados 17"/>
          <p:cNvSpPr/>
          <p:nvPr/>
        </p:nvSpPr>
        <p:spPr>
          <a:xfrm>
            <a:off x="1981200" y="3722688"/>
            <a:ext cx="7953375" cy="623887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dirty="0" err="1">
                <a:solidFill>
                  <a:schemeClr val="bg1"/>
                </a:solidFill>
              </a:rPr>
              <a:t>Reemissão</a:t>
            </a:r>
            <a:r>
              <a:rPr lang="pt-BR" sz="2400" dirty="0">
                <a:solidFill>
                  <a:schemeClr val="bg1"/>
                </a:solidFill>
              </a:rPr>
              <a:t> da Guia – Automática e </a:t>
            </a:r>
            <a:r>
              <a:rPr lang="pt-BR" sz="2400" i="1" dirty="0">
                <a:solidFill>
                  <a:schemeClr val="bg1"/>
                </a:solidFill>
              </a:rPr>
              <a:t>online</a:t>
            </a:r>
          </a:p>
        </p:txBody>
      </p:sp>
      <p:sp>
        <p:nvSpPr>
          <p:cNvPr id="22" name="Retângulo de cantos arredondados 21"/>
          <p:cNvSpPr/>
          <p:nvPr/>
        </p:nvSpPr>
        <p:spPr>
          <a:xfrm>
            <a:off x="1973263" y="5326063"/>
            <a:ext cx="7954962" cy="625475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dirty="0">
                <a:solidFill>
                  <a:schemeClr val="bg1"/>
                </a:solidFill>
              </a:rPr>
              <a:t>Atualização da Guia – </a:t>
            </a:r>
            <a:r>
              <a:rPr lang="pt-BR" sz="2400" i="1" dirty="0">
                <a:solidFill>
                  <a:schemeClr val="bg1"/>
                </a:solidFill>
              </a:rPr>
              <a:t>online </a:t>
            </a:r>
            <a:r>
              <a:rPr lang="pt-BR" sz="2400" dirty="0">
                <a:solidFill>
                  <a:schemeClr val="bg1"/>
                </a:solidFill>
              </a:rPr>
              <a:t>e</a:t>
            </a:r>
            <a:r>
              <a:rPr lang="pt-BR" sz="2400" i="1" dirty="0">
                <a:solidFill>
                  <a:schemeClr val="bg1"/>
                </a:solidFill>
              </a:rPr>
              <a:t> Web Service</a:t>
            </a:r>
          </a:p>
        </p:txBody>
      </p:sp>
      <p:pic>
        <p:nvPicPr>
          <p:cNvPr id="87049" name="Imagem 11"/>
          <p:cNvPicPr>
            <a:picLocks noChangeAspect="1"/>
          </p:cNvPicPr>
          <p:nvPr/>
        </p:nvPicPr>
        <p:blipFill>
          <a:blip r:embed="rId4"/>
          <a:srcRect t="18648" b="21022"/>
          <a:stretch>
            <a:fillRect/>
          </a:stretch>
        </p:blipFill>
        <p:spPr bwMode="auto">
          <a:xfrm>
            <a:off x="31750" y="123825"/>
            <a:ext cx="165100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720850" y="0"/>
            <a:ext cx="10471150" cy="9413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89090" name="Imagem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74425" y="6088063"/>
            <a:ext cx="873125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ângulo 8"/>
          <p:cNvSpPr/>
          <p:nvPr/>
        </p:nvSpPr>
        <p:spPr>
          <a:xfrm>
            <a:off x="1884363" y="220663"/>
            <a:ext cx="10059987" cy="474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solidFill>
                  <a:schemeClr val="bg1"/>
                </a:solidFill>
              </a:rPr>
              <a:t>Solicita Geração GRFGTS – </a:t>
            </a:r>
            <a:r>
              <a:rPr lang="pt-BR" sz="3600" b="1" i="1" dirty="0">
                <a:solidFill>
                  <a:schemeClr val="bg1"/>
                </a:solidFill>
              </a:rPr>
              <a:t>Web Service</a:t>
            </a:r>
          </a:p>
        </p:txBody>
      </p:sp>
      <p:pic>
        <p:nvPicPr>
          <p:cNvPr id="89092" name="Picture 21" descr="bonec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1713" y="2636838"/>
            <a:ext cx="1438275" cy="112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3" name="Picture 4" descr="Prata banco de dados de computador ícone (PSD)"/>
          <p:cNvPicPr>
            <a:picLocks noChangeAspect="1" noChangeArrowheads="1"/>
          </p:cNvPicPr>
          <p:nvPr/>
        </p:nvPicPr>
        <p:blipFill>
          <a:blip r:embed="rId5"/>
          <a:srcRect l="15335" t="3404" r="15656"/>
          <a:stretch>
            <a:fillRect/>
          </a:stretch>
        </p:blipFill>
        <p:spPr bwMode="auto">
          <a:xfrm>
            <a:off x="5494338" y="2562225"/>
            <a:ext cx="1192212" cy="127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4" name="Retângulo 31"/>
          <p:cNvSpPr>
            <a:spLocks noChangeArrowheads="1"/>
          </p:cNvSpPr>
          <p:nvPr/>
        </p:nvSpPr>
        <p:spPr bwMode="auto">
          <a:xfrm>
            <a:off x="617538" y="1487488"/>
            <a:ext cx="222885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1600" b="1">
                <a:solidFill>
                  <a:srgbClr val="8D400C"/>
                </a:solidFill>
                <a:latin typeface="Calibri" pitchFamily="34" charset="0"/>
              </a:rPr>
              <a:t>Empregador</a:t>
            </a:r>
          </a:p>
          <a:p>
            <a:pPr algn="ctr"/>
            <a:r>
              <a:rPr lang="pt-BR" sz="1600">
                <a:solidFill>
                  <a:srgbClr val="3C3C3C"/>
                </a:solidFill>
                <a:latin typeface="Calibri" pitchFamily="34" charset="0"/>
              </a:rPr>
              <a:t>Envia WS de solicitação da guia</a:t>
            </a:r>
          </a:p>
        </p:txBody>
      </p:sp>
      <p:sp>
        <p:nvSpPr>
          <p:cNvPr id="89095" name="Retângulo 41"/>
          <p:cNvSpPr>
            <a:spLocks noChangeArrowheads="1"/>
          </p:cNvSpPr>
          <p:nvPr/>
        </p:nvSpPr>
        <p:spPr bwMode="auto">
          <a:xfrm>
            <a:off x="4814888" y="1731963"/>
            <a:ext cx="248761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1600" b="1">
                <a:solidFill>
                  <a:srgbClr val="3E5D0B"/>
                </a:solidFill>
                <a:latin typeface="Calibri" pitchFamily="34" charset="0"/>
              </a:rPr>
              <a:t>CAIXA recebe a solicitação de guia</a:t>
            </a:r>
            <a:endParaRPr lang="pt-BR" sz="1600">
              <a:solidFill>
                <a:srgbClr val="3C3C3C"/>
              </a:solidFill>
              <a:latin typeface="Calibri" pitchFamily="34" charset="0"/>
            </a:endParaRPr>
          </a:p>
        </p:txBody>
      </p:sp>
      <p:sp>
        <p:nvSpPr>
          <p:cNvPr id="13" name="Retângulo 2"/>
          <p:cNvSpPr>
            <a:spLocks noChangeArrowheads="1"/>
          </p:cNvSpPr>
          <p:nvPr/>
        </p:nvSpPr>
        <p:spPr bwMode="auto">
          <a:xfrm>
            <a:off x="2513013" y="3470275"/>
            <a:ext cx="290988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pt-BR" sz="1600">
                <a:solidFill>
                  <a:srgbClr val="203864"/>
                </a:solidFill>
                <a:latin typeface="Calibri" pitchFamily="34" charset="0"/>
              </a:rPr>
              <a:t>Devolve o número do Protocolo</a:t>
            </a:r>
            <a:endParaRPr lang="pt-BR" sz="1600" i="1">
              <a:solidFill>
                <a:srgbClr val="203864"/>
              </a:solidFill>
              <a:latin typeface="Calibri" pitchFamily="34" charset="0"/>
            </a:endParaRPr>
          </a:p>
        </p:txBody>
      </p:sp>
      <p:pic>
        <p:nvPicPr>
          <p:cNvPr id="89097" name="Picture 21" descr="bonec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1713" y="4586288"/>
            <a:ext cx="1438275" cy="112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 descr="Collection-of-XML-document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62313" y="4603750"/>
            <a:ext cx="6683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Conector de seta reta 15"/>
          <p:cNvCxnSpPr/>
          <p:nvPr/>
        </p:nvCxnSpPr>
        <p:spPr>
          <a:xfrm flipV="1">
            <a:off x="2682875" y="5176838"/>
            <a:ext cx="210502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7" name="Retângulo 50"/>
          <p:cNvSpPr>
            <a:spLocks noChangeArrowheads="1"/>
          </p:cNvSpPr>
          <p:nvPr/>
        </p:nvSpPr>
        <p:spPr bwMode="auto">
          <a:xfrm>
            <a:off x="5046663" y="4887913"/>
            <a:ext cx="1689100" cy="536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pt-BR" sz="1600">
                <a:solidFill>
                  <a:srgbClr val="203864"/>
                </a:solidFill>
                <a:latin typeface="Calibri" pitchFamily="34" charset="0"/>
              </a:rPr>
              <a:t>Informa o número do protocolo</a:t>
            </a:r>
            <a:endParaRPr lang="pt-BR" sz="1600" i="1">
              <a:solidFill>
                <a:srgbClr val="203864"/>
              </a:solidFill>
              <a:latin typeface="Calibri" pitchFamily="34" charset="0"/>
            </a:endParaRPr>
          </a:p>
        </p:txBody>
      </p:sp>
      <p:cxnSp>
        <p:nvCxnSpPr>
          <p:cNvPr id="18" name="Conector de seta reta 36"/>
          <p:cNvCxnSpPr>
            <a:cxnSpLocks noChangeShapeType="1"/>
          </p:cNvCxnSpPr>
          <p:nvPr/>
        </p:nvCxnSpPr>
        <p:spPr bwMode="auto">
          <a:xfrm flipH="1" flipV="1">
            <a:off x="2641600" y="3440113"/>
            <a:ext cx="2058988" cy="11112"/>
          </a:xfrm>
          <a:prstGeom prst="straightConnector1">
            <a:avLst/>
          </a:prstGeom>
          <a:noFill/>
          <a:ln w="19050" algn="ctr">
            <a:solidFill>
              <a:srgbClr val="4472C4"/>
            </a:solidFill>
            <a:miter lim="800000"/>
            <a:headEnd/>
            <a:tailEnd type="triangle" w="med" len="med"/>
          </a:ln>
        </p:spPr>
      </p:cxnSp>
      <p:pic>
        <p:nvPicPr>
          <p:cNvPr id="19" name="Picture 3" descr="Collection-of-XML-document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62338" y="2563813"/>
            <a:ext cx="66992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Conector de seta reta 19"/>
          <p:cNvCxnSpPr/>
          <p:nvPr/>
        </p:nvCxnSpPr>
        <p:spPr>
          <a:xfrm flipV="1">
            <a:off x="2643188" y="3121025"/>
            <a:ext cx="210502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>
            <a:endCxn id="23" idx="1"/>
          </p:cNvCxnSpPr>
          <p:nvPr/>
        </p:nvCxnSpPr>
        <p:spPr>
          <a:xfrm flipV="1">
            <a:off x="7399338" y="3238500"/>
            <a:ext cx="1733550" cy="825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2" name="Retângulo 42"/>
          <p:cNvSpPr>
            <a:spLocks noChangeArrowheads="1"/>
          </p:cNvSpPr>
          <p:nvPr/>
        </p:nvSpPr>
        <p:spPr bwMode="auto">
          <a:xfrm>
            <a:off x="8470900" y="1714500"/>
            <a:ext cx="22082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1600" b="1">
                <a:solidFill>
                  <a:srgbClr val="1E4B78"/>
                </a:solidFill>
                <a:latin typeface="Calibri" pitchFamily="34" charset="0"/>
              </a:rPr>
              <a:t>CAIXA</a:t>
            </a:r>
          </a:p>
          <a:p>
            <a:pPr algn="ctr"/>
            <a:r>
              <a:rPr lang="pt-BR" sz="1600">
                <a:solidFill>
                  <a:srgbClr val="3C3C3C"/>
                </a:solidFill>
                <a:latin typeface="Calibri" pitchFamily="34" charset="0"/>
              </a:rPr>
              <a:t>Gera a guia</a:t>
            </a:r>
          </a:p>
        </p:txBody>
      </p:sp>
      <p:pic>
        <p:nvPicPr>
          <p:cNvPr id="23" name="Picture 7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132888" y="2590800"/>
            <a:ext cx="1096962" cy="1295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cxnSp>
        <p:nvCxnSpPr>
          <p:cNvPr id="24" name="Conector de seta reta 23"/>
          <p:cNvCxnSpPr/>
          <p:nvPr/>
        </p:nvCxnSpPr>
        <p:spPr>
          <a:xfrm flipV="1">
            <a:off x="6977063" y="5181600"/>
            <a:ext cx="1082675" cy="1111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5" name="Retângulo 52"/>
          <p:cNvSpPr>
            <a:spLocks noChangeArrowheads="1"/>
          </p:cNvSpPr>
          <p:nvPr/>
        </p:nvSpPr>
        <p:spPr bwMode="auto">
          <a:xfrm>
            <a:off x="8180388" y="4729163"/>
            <a:ext cx="3762375" cy="1155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666750">
              <a:lnSpc>
                <a:spcPct val="90000"/>
              </a:lnSpc>
              <a:spcAft>
                <a:spcPct val="35000"/>
              </a:spcAft>
            </a:pPr>
            <a:r>
              <a:rPr lang="pt-BR" sz="1600">
                <a:solidFill>
                  <a:srgbClr val="203864"/>
                </a:solidFill>
                <a:latin typeface="Calibri" pitchFamily="34" charset="0"/>
              </a:rPr>
              <a:t>Devolve o resultado do processamento da solicitação:</a:t>
            </a:r>
          </a:p>
          <a:p>
            <a:pPr defTabSz="666750">
              <a:lnSpc>
                <a:spcPct val="90000"/>
              </a:lnSpc>
              <a:spcAft>
                <a:spcPct val="35000"/>
              </a:spcAft>
              <a:buFontTx/>
              <a:buChar char="-"/>
            </a:pPr>
            <a:r>
              <a:rPr lang="pt-BR" sz="1600">
                <a:solidFill>
                  <a:srgbClr val="203864"/>
                </a:solidFill>
                <a:latin typeface="Calibri" pitchFamily="34" charset="0"/>
              </a:rPr>
              <a:t> Crítica de erro;</a:t>
            </a:r>
          </a:p>
          <a:p>
            <a:pPr defTabSz="666750">
              <a:lnSpc>
                <a:spcPct val="90000"/>
              </a:lnSpc>
              <a:spcAft>
                <a:spcPct val="35000"/>
              </a:spcAft>
              <a:buFontTx/>
              <a:buChar char="-"/>
            </a:pPr>
            <a:r>
              <a:rPr lang="pt-BR" sz="1600">
                <a:solidFill>
                  <a:srgbClr val="203864"/>
                </a:solidFill>
                <a:latin typeface="Calibri" pitchFamily="34" charset="0"/>
              </a:rPr>
              <a:t> Código de barras da GRFGTS.</a:t>
            </a:r>
            <a:endParaRPr lang="pt-BR" sz="1600" i="1">
              <a:solidFill>
                <a:srgbClr val="203864"/>
              </a:solidFill>
              <a:latin typeface="Calibri" pitchFamily="34" charset="0"/>
            </a:endParaRPr>
          </a:p>
        </p:txBody>
      </p:sp>
      <p:cxnSp>
        <p:nvCxnSpPr>
          <p:cNvPr id="26" name="Conector de seta reta 49"/>
          <p:cNvCxnSpPr>
            <a:cxnSpLocks noChangeShapeType="1"/>
          </p:cNvCxnSpPr>
          <p:nvPr/>
        </p:nvCxnSpPr>
        <p:spPr bwMode="auto">
          <a:xfrm>
            <a:off x="2678113" y="5608638"/>
            <a:ext cx="5291137" cy="30162"/>
          </a:xfrm>
          <a:prstGeom prst="straightConnector1">
            <a:avLst/>
          </a:prstGeom>
          <a:noFill/>
          <a:ln w="19050" algn="ctr">
            <a:solidFill>
              <a:srgbClr val="4472C4"/>
            </a:solidFill>
            <a:miter lim="800000"/>
            <a:headEnd type="triangle" w="med" len="med"/>
            <a:tailEnd/>
          </a:ln>
        </p:spPr>
      </p:cxnSp>
      <p:pic>
        <p:nvPicPr>
          <p:cNvPr id="89110" name="Imagem 26"/>
          <p:cNvPicPr>
            <a:picLocks noChangeAspect="1"/>
          </p:cNvPicPr>
          <p:nvPr/>
        </p:nvPicPr>
        <p:blipFill>
          <a:blip r:embed="rId8"/>
          <a:srcRect t="18648" b="21022"/>
          <a:stretch>
            <a:fillRect/>
          </a:stretch>
        </p:blipFill>
        <p:spPr bwMode="auto">
          <a:xfrm>
            <a:off x="31750" y="123825"/>
            <a:ext cx="165100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 animBg="1"/>
      <p:bldP spid="22" grpId="0"/>
      <p:bldP spid="2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720850" y="0"/>
            <a:ext cx="10471150" cy="9413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93186" name="Imagem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74425" y="6088063"/>
            <a:ext cx="873125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ângulo 8"/>
          <p:cNvSpPr/>
          <p:nvPr/>
        </p:nvSpPr>
        <p:spPr>
          <a:xfrm>
            <a:off x="1884363" y="220663"/>
            <a:ext cx="10059987" cy="474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solidFill>
                  <a:schemeClr val="bg1"/>
                </a:solidFill>
              </a:rPr>
              <a:t>Geração GRFGTS - </a:t>
            </a:r>
            <a:r>
              <a:rPr lang="pt-BR" sz="3600" b="1" i="1" dirty="0">
                <a:solidFill>
                  <a:schemeClr val="bg1"/>
                </a:solidFill>
              </a:rPr>
              <a:t>online</a:t>
            </a:r>
          </a:p>
        </p:txBody>
      </p:sp>
      <p:pic>
        <p:nvPicPr>
          <p:cNvPr id="93188" name="Picture 2"/>
          <p:cNvPicPr>
            <a:picLocks noChangeAspect="1" noChangeArrowheads="1"/>
          </p:cNvPicPr>
          <p:nvPr/>
        </p:nvPicPr>
        <p:blipFill>
          <a:blip r:embed="rId4"/>
          <a:srcRect l="7771" t="14622" r="74966" b="42950"/>
          <a:stretch>
            <a:fillRect/>
          </a:stretch>
        </p:blipFill>
        <p:spPr bwMode="auto">
          <a:xfrm>
            <a:off x="3429000" y="1257300"/>
            <a:ext cx="4743450" cy="546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189" name="AutoShape 3"/>
          <p:cNvSpPr>
            <a:spLocks noChangeArrowheads="1"/>
          </p:cNvSpPr>
          <p:nvPr/>
        </p:nvSpPr>
        <p:spPr bwMode="auto">
          <a:xfrm>
            <a:off x="3887788" y="4232275"/>
            <a:ext cx="1179512" cy="339725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lIns="36576" tIns="36576" rIns="36576" bIns="36576"/>
          <a:lstStyle/>
          <a:p>
            <a:pPr eaLnBrk="0" hangingPunct="0"/>
            <a:endParaRPr lang="pt-BR">
              <a:latin typeface="Calibri" pitchFamily="34" charset="0"/>
            </a:endParaRPr>
          </a:p>
        </p:txBody>
      </p:sp>
      <p:sp>
        <p:nvSpPr>
          <p:cNvPr id="93190" name="AutoShape 3"/>
          <p:cNvSpPr>
            <a:spLocks noChangeArrowheads="1"/>
          </p:cNvSpPr>
          <p:nvPr/>
        </p:nvSpPr>
        <p:spPr bwMode="auto">
          <a:xfrm>
            <a:off x="3806825" y="3070225"/>
            <a:ext cx="1393825" cy="358775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lIns="36576" tIns="36576" rIns="36576" bIns="36576"/>
          <a:lstStyle/>
          <a:p>
            <a:pPr eaLnBrk="0" hangingPunct="0"/>
            <a:endParaRPr lang="pt-BR">
              <a:latin typeface="Calibri" pitchFamily="34" charset="0"/>
            </a:endParaRPr>
          </a:p>
        </p:txBody>
      </p:sp>
      <p:pic>
        <p:nvPicPr>
          <p:cNvPr id="93191" name="Imagem 10"/>
          <p:cNvPicPr>
            <a:picLocks noChangeAspect="1"/>
          </p:cNvPicPr>
          <p:nvPr/>
        </p:nvPicPr>
        <p:blipFill>
          <a:blip r:embed="rId5"/>
          <a:srcRect t="18648" b="21022"/>
          <a:stretch>
            <a:fillRect/>
          </a:stretch>
        </p:blipFill>
        <p:spPr bwMode="auto">
          <a:xfrm>
            <a:off x="31750" y="123825"/>
            <a:ext cx="165100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720850" y="0"/>
            <a:ext cx="10471150" cy="9413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95234" name="Imagem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74425" y="6088063"/>
            <a:ext cx="873125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ângulo 8"/>
          <p:cNvSpPr/>
          <p:nvPr/>
        </p:nvSpPr>
        <p:spPr>
          <a:xfrm>
            <a:off x="1884363" y="220663"/>
            <a:ext cx="10059987" cy="474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solidFill>
                  <a:schemeClr val="bg1"/>
                </a:solidFill>
              </a:rPr>
              <a:t>Geração GRFGTS - </a:t>
            </a:r>
            <a:r>
              <a:rPr lang="pt-BR" sz="3600" b="1" i="1" dirty="0">
                <a:solidFill>
                  <a:schemeClr val="bg1"/>
                </a:solidFill>
              </a:rPr>
              <a:t>online</a:t>
            </a:r>
          </a:p>
        </p:txBody>
      </p:sp>
      <p:pic>
        <p:nvPicPr>
          <p:cNvPr id="95236" name="Picture 2"/>
          <p:cNvPicPr>
            <a:picLocks noChangeAspect="1" noChangeArrowheads="1"/>
          </p:cNvPicPr>
          <p:nvPr/>
        </p:nvPicPr>
        <p:blipFill>
          <a:blip r:embed="rId4"/>
          <a:srcRect l="7256" t="7593" b="47783"/>
          <a:stretch>
            <a:fillRect/>
          </a:stretch>
        </p:blipFill>
        <p:spPr bwMode="auto">
          <a:xfrm>
            <a:off x="361950" y="1714500"/>
            <a:ext cx="11618913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37" name="Imagem 7"/>
          <p:cNvPicPr>
            <a:picLocks noChangeAspect="1"/>
          </p:cNvPicPr>
          <p:nvPr/>
        </p:nvPicPr>
        <p:blipFill>
          <a:blip r:embed="rId5"/>
          <a:srcRect t="18648" b="21022"/>
          <a:stretch>
            <a:fillRect/>
          </a:stretch>
        </p:blipFill>
        <p:spPr bwMode="auto">
          <a:xfrm>
            <a:off x="31750" y="123825"/>
            <a:ext cx="165100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720850" y="0"/>
            <a:ext cx="10471150" cy="9413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101378" name="Imagem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74425" y="6088063"/>
            <a:ext cx="873125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ângulo 8"/>
          <p:cNvSpPr/>
          <p:nvPr/>
        </p:nvSpPr>
        <p:spPr>
          <a:xfrm>
            <a:off x="1884363" y="220663"/>
            <a:ext cx="10059987" cy="474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solidFill>
                  <a:schemeClr val="bg1"/>
                </a:solidFill>
              </a:rPr>
              <a:t>GRFGTS</a:t>
            </a:r>
            <a:endParaRPr lang="pt-BR" sz="3600" b="1" i="1" dirty="0">
              <a:solidFill>
                <a:schemeClr val="bg1"/>
              </a:solidFill>
            </a:endParaRPr>
          </a:p>
        </p:txBody>
      </p:sp>
      <p:pic>
        <p:nvPicPr>
          <p:cNvPr id="101380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35525" y="985838"/>
            <a:ext cx="6684963" cy="244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81" name="Picture 6"/>
          <p:cNvPicPr>
            <a:picLocks noChangeAspect="1" noChangeArrowheads="1"/>
          </p:cNvPicPr>
          <p:nvPr/>
        </p:nvPicPr>
        <p:blipFill>
          <a:blip r:embed="rId5"/>
          <a:srcRect b="20601"/>
          <a:stretch>
            <a:fillRect/>
          </a:stretch>
        </p:blipFill>
        <p:spPr bwMode="auto">
          <a:xfrm>
            <a:off x="4835525" y="3621088"/>
            <a:ext cx="6656388" cy="310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82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8650" y="1093788"/>
            <a:ext cx="4076700" cy="574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tângulo 1"/>
          <p:cNvSpPr/>
          <p:nvPr/>
        </p:nvSpPr>
        <p:spPr>
          <a:xfrm>
            <a:off x="971550" y="2209800"/>
            <a:ext cx="619125" cy="95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2" name="Retângulo 11"/>
          <p:cNvSpPr/>
          <p:nvPr/>
        </p:nvSpPr>
        <p:spPr>
          <a:xfrm>
            <a:off x="990600" y="1933575"/>
            <a:ext cx="619125" cy="95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4" name="Retângulo 13"/>
          <p:cNvSpPr/>
          <p:nvPr/>
        </p:nvSpPr>
        <p:spPr>
          <a:xfrm>
            <a:off x="2371725" y="5853113"/>
            <a:ext cx="619125" cy="1000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5" name="Retângulo 14"/>
          <p:cNvSpPr/>
          <p:nvPr/>
        </p:nvSpPr>
        <p:spPr>
          <a:xfrm>
            <a:off x="5248275" y="1676400"/>
            <a:ext cx="762000" cy="10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6" name="Retângulo 15"/>
          <p:cNvSpPr/>
          <p:nvPr/>
        </p:nvSpPr>
        <p:spPr>
          <a:xfrm>
            <a:off x="10210800" y="1790700"/>
            <a:ext cx="762000" cy="76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7" name="Retângulo 16"/>
          <p:cNvSpPr/>
          <p:nvPr/>
        </p:nvSpPr>
        <p:spPr>
          <a:xfrm>
            <a:off x="9763125" y="4524375"/>
            <a:ext cx="933450" cy="85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8" name="Retângulo 17"/>
          <p:cNvSpPr/>
          <p:nvPr/>
        </p:nvSpPr>
        <p:spPr>
          <a:xfrm>
            <a:off x="5457825" y="4391025"/>
            <a:ext cx="1047750" cy="95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101390" name="Imagem 18"/>
          <p:cNvPicPr>
            <a:picLocks noChangeAspect="1"/>
          </p:cNvPicPr>
          <p:nvPr/>
        </p:nvPicPr>
        <p:blipFill>
          <a:blip r:embed="rId7"/>
          <a:srcRect t="18648" b="21022"/>
          <a:stretch>
            <a:fillRect/>
          </a:stretch>
        </p:blipFill>
        <p:spPr bwMode="auto">
          <a:xfrm>
            <a:off x="31750" y="123825"/>
            <a:ext cx="165100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 txBox="1">
            <a:spLocks/>
          </p:cNvSpPr>
          <p:nvPr/>
        </p:nvSpPr>
        <p:spPr bwMode="auto">
          <a:xfrm>
            <a:off x="676275" y="1281113"/>
            <a:ext cx="11007725" cy="517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 fontAlgn="auto"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pt-BR" sz="2400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Canais de Suporte Externo (usuários externos – Assuntos voltados ao FGTS): 	</a:t>
            </a:r>
          </a:p>
          <a:p>
            <a:pPr marL="228600" indent="-228600" fontAlgn="auto">
              <a:spcBef>
                <a:spcPts val="1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pt-BR" sz="2400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			3004 – 1104 – Capitais e Regiões Metropolitanas;</a:t>
            </a:r>
          </a:p>
          <a:p>
            <a:pPr fontAlgn="auto">
              <a:spcBef>
                <a:spcPts val="1000"/>
              </a:spcBef>
              <a:spcAft>
                <a:spcPts val="0"/>
              </a:spcAft>
              <a:defRPr/>
            </a:pPr>
            <a:r>
              <a:rPr lang="pt-BR" sz="2400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		0800 726 0104 – Demais localidades.</a:t>
            </a:r>
          </a:p>
          <a:p>
            <a:pPr marL="228600" indent="-228600" fontAlgn="auto"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pt-BR" sz="2400" dirty="0">
              <a:solidFill>
                <a:srgbClr val="002060"/>
              </a:solidFill>
              <a:latin typeface="+mn-lt"/>
              <a:cs typeface="Arial" panose="020B0604020202020204" pitchFamily="34" charset="0"/>
            </a:endParaRPr>
          </a:p>
          <a:p>
            <a:pPr marL="228600" indent="-228600" fontAlgn="auto"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pt-BR" sz="2400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Canal de Suporte Externo (usuário externo – Assuntos voltados </a:t>
            </a:r>
            <a:r>
              <a:rPr lang="pt-BR" sz="2400" dirty="0" err="1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eSocial</a:t>
            </a:r>
            <a:r>
              <a:rPr lang="pt-BR" sz="2400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):</a:t>
            </a:r>
          </a:p>
          <a:p>
            <a:pPr lvl="1" fontAlgn="auto">
              <a:spcBef>
                <a:spcPts val="5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pt-BR" sz="2400" i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		</a:t>
            </a:r>
            <a:r>
              <a:rPr lang="pt-BR" sz="2400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Portal do eSocial </a:t>
            </a:r>
            <a:r>
              <a:rPr lang="pt-BR" sz="2400" i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- </a:t>
            </a:r>
            <a:r>
              <a:rPr lang="pt-BR" sz="2400" i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  <a:hlinkClick r:id="rId3"/>
              </a:rPr>
              <a:t>http://www.esocial.gov.br</a:t>
            </a:r>
            <a:r>
              <a:rPr lang="pt-BR" sz="2400" i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  </a:t>
            </a:r>
            <a:r>
              <a:rPr lang="pt-BR" sz="2400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- Contato;</a:t>
            </a:r>
          </a:p>
          <a:p>
            <a:pPr lvl="1" fontAlgn="auto">
              <a:spcBef>
                <a:spcPts val="5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pt-BR" sz="2400" i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		</a:t>
            </a:r>
            <a:r>
              <a:rPr lang="pt-BR" sz="2400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0800 730 0888 – Central de Atendimento Telefônico.</a:t>
            </a:r>
          </a:p>
          <a:p>
            <a:pPr marL="228600" indent="-228600" fontAlgn="auto">
              <a:spcBef>
                <a:spcPts val="1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pt-BR" sz="2400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Material de Apoio:</a:t>
            </a:r>
          </a:p>
          <a:p>
            <a:pPr lvl="1" fontAlgn="auto">
              <a:spcBef>
                <a:spcPts val="5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pt-BR" sz="2400" i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	</a:t>
            </a:r>
            <a:r>
              <a:rPr lang="pt-BR" sz="2400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Portal do eSocial </a:t>
            </a:r>
            <a:r>
              <a:rPr lang="pt-BR" sz="2400" i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- </a:t>
            </a:r>
            <a:r>
              <a:rPr lang="pt-BR" sz="2400" i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  <a:hlinkClick r:id="rId3"/>
              </a:rPr>
              <a:t>http://www.esocial.gov.br</a:t>
            </a:r>
            <a:r>
              <a:rPr lang="pt-BR" sz="2400" i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  - </a:t>
            </a:r>
            <a:r>
              <a:rPr lang="pt-BR" sz="2400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Documentação Técnica;</a:t>
            </a:r>
          </a:p>
          <a:p>
            <a:pPr lvl="1" fontAlgn="auto">
              <a:spcBef>
                <a:spcPts val="5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pt-BR" sz="2400" i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	</a:t>
            </a:r>
            <a:r>
              <a:rPr lang="pt-BR" sz="2400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Página da CAIXA na Internet </a:t>
            </a:r>
            <a:r>
              <a:rPr lang="pt-BR" sz="2400" i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- </a:t>
            </a:r>
            <a:r>
              <a:rPr lang="pt-BR" sz="2400" i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  <a:hlinkClick r:id="rId4"/>
              </a:rPr>
              <a:t>www.caixa.gov.br</a:t>
            </a:r>
            <a:r>
              <a:rPr lang="pt-BR" sz="2400" i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 – </a:t>
            </a:r>
            <a:r>
              <a:rPr lang="pt-BR" sz="2400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downloads – FGTS.</a:t>
            </a:r>
          </a:p>
        </p:txBody>
      </p:sp>
      <p:sp>
        <p:nvSpPr>
          <p:cNvPr id="5" name="Retângulo 4"/>
          <p:cNvSpPr/>
          <p:nvPr/>
        </p:nvSpPr>
        <p:spPr>
          <a:xfrm>
            <a:off x="0" y="0"/>
            <a:ext cx="12192000" cy="9413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140291" name="Imagem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274425" y="6088063"/>
            <a:ext cx="873125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tângulo 7"/>
          <p:cNvSpPr/>
          <p:nvPr/>
        </p:nvSpPr>
        <p:spPr>
          <a:xfrm>
            <a:off x="231775" y="220663"/>
            <a:ext cx="11712575" cy="474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solidFill>
                  <a:schemeClr val="bg1"/>
                </a:solidFill>
              </a:rPr>
              <a:t>Atendimento</a:t>
            </a:r>
            <a:endParaRPr lang="pt-BR" sz="36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7" name="Imagem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29388" y="1450975"/>
            <a:ext cx="5127625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38" name="Imagem 2"/>
          <p:cNvPicPr>
            <a:picLocks noChangeAspect="1"/>
          </p:cNvPicPr>
          <p:nvPr/>
        </p:nvPicPr>
        <p:blipFill>
          <a:blip r:embed="rId4"/>
          <a:srcRect t="26419" r="77776" b="26913"/>
          <a:stretch>
            <a:fillRect/>
          </a:stretch>
        </p:blipFill>
        <p:spPr bwMode="auto">
          <a:xfrm>
            <a:off x="860425" y="5494338"/>
            <a:ext cx="2312988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39" name="Imagem 3"/>
          <p:cNvPicPr>
            <a:picLocks noChangeAspect="1"/>
          </p:cNvPicPr>
          <p:nvPr/>
        </p:nvPicPr>
        <p:blipFill>
          <a:blip r:embed="rId4"/>
          <a:srcRect l="48534" t="6268" r="30067" b="38580"/>
          <a:stretch>
            <a:fillRect/>
          </a:stretch>
        </p:blipFill>
        <p:spPr bwMode="auto">
          <a:xfrm>
            <a:off x="6845300" y="5545138"/>
            <a:ext cx="1423988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40" name="Imagem 4"/>
          <p:cNvPicPr>
            <a:picLocks noChangeAspect="1"/>
          </p:cNvPicPr>
          <p:nvPr/>
        </p:nvPicPr>
        <p:blipFill>
          <a:blip r:embed="rId4"/>
          <a:srcRect l="75378" t="8340" r="10126" b="40752"/>
          <a:stretch>
            <a:fillRect/>
          </a:stretch>
        </p:blipFill>
        <p:spPr bwMode="auto">
          <a:xfrm>
            <a:off x="9334500" y="5459413"/>
            <a:ext cx="1046163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41" name="Imagem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36988" y="5632450"/>
            <a:ext cx="2012950" cy="74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2342" name="CaixaDeTexto 6"/>
          <p:cNvSpPr txBox="1">
            <a:spLocks noChangeArrowheads="1"/>
          </p:cNvSpPr>
          <p:nvPr/>
        </p:nvSpPr>
        <p:spPr bwMode="auto">
          <a:xfrm>
            <a:off x="631825" y="3487738"/>
            <a:ext cx="111077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4000" b="1">
                <a:solidFill>
                  <a:srgbClr val="002060"/>
                </a:solidFill>
                <a:latin typeface="Calibri" pitchFamily="34" charset="0"/>
              </a:rPr>
              <a:t>Uma nova forma de registro de eventos trabalhistas</a:t>
            </a:r>
          </a:p>
        </p:txBody>
      </p:sp>
      <p:sp>
        <p:nvSpPr>
          <p:cNvPr id="9" name="Retângulo 8"/>
          <p:cNvSpPr/>
          <p:nvPr/>
        </p:nvSpPr>
        <p:spPr>
          <a:xfrm>
            <a:off x="0" y="0"/>
            <a:ext cx="12192000" cy="525463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0" y="6583363"/>
            <a:ext cx="12192000" cy="27463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142345" name="Imagem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0200" y="354013"/>
            <a:ext cx="4678363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5913" y="2276475"/>
            <a:ext cx="2813050" cy="272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24" name="Rectangle 4"/>
          <p:cNvSpPr>
            <a:spLocks noChangeArrowheads="1"/>
          </p:cNvSpPr>
          <p:nvPr/>
        </p:nvSpPr>
        <p:spPr bwMode="auto">
          <a:xfrm>
            <a:off x="839788" y="5097463"/>
            <a:ext cx="2146300" cy="3794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46800" tIns="46800" rIns="46800" bIns="46800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dirty="0">
                <a:solidFill>
                  <a:srgbClr val="245488"/>
                </a:solidFill>
                <a:latin typeface="+mn-lt"/>
                <a:cs typeface="Arial" panose="020B0604020202020204" pitchFamily="34" charset="0"/>
              </a:rPr>
              <a:t>Empregador</a:t>
            </a:r>
            <a:endParaRPr lang="pt-BR" dirty="0">
              <a:solidFill>
                <a:srgbClr val="245488"/>
              </a:solidFill>
              <a:latin typeface="+mn-lt"/>
              <a:cs typeface="Arial" panose="020B0604020202020204" pitchFamily="34" charset="0"/>
            </a:endParaRPr>
          </a:p>
        </p:txBody>
      </p:sp>
      <p:cxnSp>
        <p:nvCxnSpPr>
          <p:cNvPr id="37891" name="AutoShape 5"/>
          <p:cNvCxnSpPr>
            <a:cxnSpLocks noChangeShapeType="1"/>
          </p:cNvCxnSpPr>
          <p:nvPr/>
        </p:nvCxnSpPr>
        <p:spPr bwMode="auto">
          <a:xfrm>
            <a:off x="2878138" y="2263775"/>
            <a:ext cx="981075" cy="1588"/>
          </a:xfrm>
          <a:prstGeom prst="bentConnector3">
            <a:avLst>
              <a:gd name="adj1" fmla="val 50000"/>
            </a:avLst>
          </a:prstGeom>
          <a:noFill/>
          <a:ln w="63360">
            <a:solidFill>
              <a:srgbClr val="26935A"/>
            </a:solidFill>
            <a:miter lim="800000"/>
            <a:headEnd/>
            <a:tailEnd type="triangle" w="med" len="med"/>
          </a:ln>
        </p:spPr>
      </p:cxnSp>
      <p:sp>
        <p:nvSpPr>
          <p:cNvPr id="645135" name="Rectangle 15"/>
          <p:cNvSpPr>
            <a:spLocks noChangeArrowheads="1"/>
          </p:cNvSpPr>
          <p:nvPr/>
        </p:nvSpPr>
        <p:spPr bwMode="auto">
          <a:xfrm>
            <a:off x="2773363" y="2543175"/>
            <a:ext cx="1298575" cy="3984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45720" rIns="4572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600" dirty="0">
                <a:solidFill>
                  <a:srgbClr val="245488"/>
                </a:solidFill>
                <a:latin typeface="+mn-lt"/>
                <a:cs typeface="Arial" panose="020B0604020202020204" pitchFamily="34" charset="0"/>
              </a:rPr>
              <a:t>Evento (Arquivo XML)</a:t>
            </a:r>
          </a:p>
        </p:txBody>
      </p:sp>
      <p:sp>
        <p:nvSpPr>
          <p:cNvPr id="37893" name="Text Box 37"/>
          <p:cNvSpPr txBox="1">
            <a:spLocks noChangeArrowheads="1"/>
          </p:cNvSpPr>
          <p:nvPr/>
        </p:nvSpPr>
        <p:spPr bwMode="auto">
          <a:xfrm>
            <a:off x="10272713" y="333375"/>
            <a:ext cx="1727200" cy="3476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BR">
              <a:latin typeface="Calibri" pitchFamily="34" charset="0"/>
            </a:endParaRPr>
          </a:p>
        </p:txBody>
      </p:sp>
      <p:pic>
        <p:nvPicPr>
          <p:cNvPr id="37894" name="Imagem 3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274425" y="6088063"/>
            <a:ext cx="873125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5" name="Imagem 40"/>
          <p:cNvPicPr>
            <a:picLocks noChangeAspect="1"/>
          </p:cNvPicPr>
          <p:nvPr/>
        </p:nvPicPr>
        <p:blipFill>
          <a:blip r:embed="rId5"/>
          <a:srcRect t="26419" r="77776" b="26913"/>
          <a:stretch>
            <a:fillRect/>
          </a:stretch>
        </p:blipFill>
        <p:spPr bwMode="auto">
          <a:xfrm>
            <a:off x="7404100" y="1498600"/>
            <a:ext cx="2041525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Retângulo 45"/>
          <p:cNvSpPr/>
          <p:nvPr/>
        </p:nvSpPr>
        <p:spPr>
          <a:xfrm>
            <a:off x="1720850" y="0"/>
            <a:ext cx="10471150" cy="9413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47" name="Retângulo 46"/>
          <p:cNvSpPr/>
          <p:nvPr/>
        </p:nvSpPr>
        <p:spPr>
          <a:xfrm>
            <a:off x="1884363" y="220663"/>
            <a:ext cx="10059987" cy="474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solidFill>
                  <a:schemeClr val="bg1"/>
                </a:solidFill>
              </a:rPr>
              <a:t>Fluxo FGTS</a:t>
            </a:r>
            <a:endParaRPr lang="pt-BR" sz="3600" b="1" i="1" dirty="0">
              <a:solidFill>
                <a:schemeClr val="bg1"/>
              </a:solidFill>
            </a:endParaRPr>
          </a:p>
        </p:txBody>
      </p:sp>
      <p:pic>
        <p:nvPicPr>
          <p:cNvPr id="37898" name="Imagem 4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70388" y="1831975"/>
            <a:ext cx="1316037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899" name="AutoShape 5"/>
          <p:cNvCxnSpPr>
            <a:cxnSpLocks noChangeShapeType="1"/>
          </p:cNvCxnSpPr>
          <p:nvPr/>
        </p:nvCxnSpPr>
        <p:spPr bwMode="auto">
          <a:xfrm rot="16200000" flipV="1">
            <a:off x="4479132" y="3350419"/>
            <a:ext cx="1071562" cy="0"/>
          </a:xfrm>
          <a:prstGeom prst="bentConnector3">
            <a:avLst>
              <a:gd name="adj1" fmla="val 50000"/>
            </a:avLst>
          </a:prstGeom>
          <a:noFill/>
          <a:ln w="63360">
            <a:solidFill>
              <a:srgbClr val="26935A"/>
            </a:solidFill>
            <a:miter lim="800000"/>
            <a:headEnd/>
            <a:tailEnd type="triangle" w="med" len="med"/>
          </a:ln>
        </p:spPr>
      </p:cxnSp>
      <p:sp>
        <p:nvSpPr>
          <p:cNvPr id="50" name="Rectangle 15"/>
          <p:cNvSpPr>
            <a:spLocks noChangeArrowheads="1"/>
          </p:cNvSpPr>
          <p:nvPr/>
        </p:nvSpPr>
        <p:spPr bwMode="auto">
          <a:xfrm>
            <a:off x="4040188" y="4010025"/>
            <a:ext cx="2274887" cy="3984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45720" rIns="4572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dirty="0" smtClean="0">
                <a:solidFill>
                  <a:srgbClr val="245488"/>
                </a:solidFill>
                <a:latin typeface="+mn-lt"/>
                <a:cs typeface="Arial" panose="020B0604020202020204" pitchFamily="34" charset="0"/>
              </a:rPr>
              <a:t>Demais Entes</a:t>
            </a:r>
            <a:endParaRPr lang="pt-BR" sz="2800" dirty="0">
              <a:solidFill>
                <a:srgbClr val="245488"/>
              </a:solidFill>
              <a:latin typeface="+mn-lt"/>
              <a:cs typeface="Arial" panose="020B0604020202020204" pitchFamily="34" charset="0"/>
            </a:endParaRPr>
          </a:p>
        </p:txBody>
      </p:sp>
      <p:cxnSp>
        <p:nvCxnSpPr>
          <p:cNvPr id="37901" name="AutoShape 5"/>
          <p:cNvCxnSpPr>
            <a:cxnSpLocks noChangeShapeType="1"/>
          </p:cNvCxnSpPr>
          <p:nvPr/>
        </p:nvCxnSpPr>
        <p:spPr bwMode="auto">
          <a:xfrm>
            <a:off x="6059488" y="2201863"/>
            <a:ext cx="981075" cy="1587"/>
          </a:xfrm>
          <a:prstGeom prst="bentConnector3">
            <a:avLst>
              <a:gd name="adj1" fmla="val 50000"/>
            </a:avLst>
          </a:prstGeom>
          <a:noFill/>
          <a:ln w="63360">
            <a:solidFill>
              <a:srgbClr val="26935A"/>
            </a:solidFill>
            <a:miter lim="800000"/>
            <a:headEnd/>
            <a:tailEnd type="triangle" w="med" len="med"/>
          </a:ln>
        </p:spPr>
      </p:cxnSp>
      <p:pic>
        <p:nvPicPr>
          <p:cNvPr id="37902" name="Imagem 52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409113" y="1401763"/>
            <a:ext cx="1720850" cy="120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ângulo de cantos arredondados 2"/>
          <p:cNvSpPr/>
          <p:nvPr/>
        </p:nvSpPr>
        <p:spPr>
          <a:xfrm>
            <a:off x="7358063" y="1371600"/>
            <a:ext cx="4200525" cy="2643188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cxnSp>
        <p:nvCxnSpPr>
          <p:cNvPr id="37904" name="AutoShape 5"/>
          <p:cNvCxnSpPr>
            <a:cxnSpLocks noChangeShapeType="1"/>
          </p:cNvCxnSpPr>
          <p:nvPr/>
        </p:nvCxnSpPr>
        <p:spPr bwMode="auto">
          <a:xfrm rot="16200000" flipH="1">
            <a:off x="9024938" y="2738438"/>
            <a:ext cx="690562" cy="4762"/>
          </a:xfrm>
          <a:prstGeom prst="bentConnector3">
            <a:avLst>
              <a:gd name="adj1" fmla="val 50000"/>
            </a:avLst>
          </a:prstGeom>
          <a:noFill/>
          <a:ln w="63360">
            <a:solidFill>
              <a:srgbClr val="26935A"/>
            </a:solidFill>
            <a:miter lim="800000"/>
            <a:headEnd/>
            <a:tailEnd type="triangle" w="med" len="med"/>
          </a:ln>
        </p:spPr>
      </p:cxnSp>
      <p:sp>
        <p:nvSpPr>
          <p:cNvPr id="55" name="Rectangle 15"/>
          <p:cNvSpPr>
            <a:spLocks noChangeArrowheads="1"/>
          </p:cNvSpPr>
          <p:nvPr/>
        </p:nvSpPr>
        <p:spPr bwMode="auto">
          <a:xfrm>
            <a:off x="8107363" y="3419475"/>
            <a:ext cx="2693987" cy="3984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45720" rIns="4572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dirty="0" smtClean="0">
                <a:solidFill>
                  <a:srgbClr val="245488"/>
                </a:solidFill>
                <a:latin typeface="+mn-lt"/>
                <a:cs typeface="Arial" panose="020B0604020202020204" pitchFamily="34" charset="0"/>
              </a:rPr>
              <a:t>Guia FGTS</a:t>
            </a:r>
            <a:endParaRPr lang="pt-BR" sz="2800" dirty="0">
              <a:solidFill>
                <a:srgbClr val="245488"/>
              </a:solidFill>
              <a:latin typeface="+mn-lt"/>
              <a:cs typeface="Arial" panose="020B0604020202020204" pitchFamily="34" charset="0"/>
            </a:endParaRPr>
          </a:p>
        </p:txBody>
      </p:sp>
      <p:cxnSp>
        <p:nvCxnSpPr>
          <p:cNvPr id="37906" name="AutoShape 5"/>
          <p:cNvCxnSpPr>
            <a:cxnSpLocks noChangeShapeType="1"/>
            <a:endCxn id="3" idx="2"/>
          </p:cNvCxnSpPr>
          <p:nvPr/>
        </p:nvCxnSpPr>
        <p:spPr bwMode="auto">
          <a:xfrm flipV="1">
            <a:off x="3530600" y="4014788"/>
            <a:ext cx="5927725" cy="1244600"/>
          </a:xfrm>
          <a:prstGeom prst="bentConnector2">
            <a:avLst/>
          </a:prstGeom>
          <a:noFill/>
          <a:ln w="63360">
            <a:solidFill>
              <a:srgbClr val="26935A"/>
            </a:solidFill>
            <a:miter lim="800000"/>
            <a:headEnd/>
            <a:tailEnd type="triangle" w="med" len="med"/>
          </a:ln>
        </p:spPr>
      </p:cxnSp>
      <p:pic>
        <p:nvPicPr>
          <p:cNvPr id="37907" name="Imagem 20"/>
          <p:cNvPicPr>
            <a:picLocks noChangeAspect="1"/>
          </p:cNvPicPr>
          <p:nvPr/>
        </p:nvPicPr>
        <p:blipFill>
          <a:blip r:embed="rId7"/>
          <a:srcRect t="18648" b="21022"/>
          <a:stretch>
            <a:fillRect/>
          </a:stretch>
        </p:blipFill>
        <p:spPr bwMode="auto">
          <a:xfrm>
            <a:off x="31750" y="123825"/>
            <a:ext cx="165100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720850" y="0"/>
            <a:ext cx="10471150" cy="9413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1884363" y="220663"/>
            <a:ext cx="10059987" cy="474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 smtClean="0">
                <a:solidFill>
                  <a:schemeClr val="bg1"/>
                </a:solidFill>
              </a:rPr>
              <a:t>Ambientes – Novo FGTS</a:t>
            </a:r>
            <a:endParaRPr lang="pt-BR" sz="3600" b="1" dirty="0">
              <a:solidFill>
                <a:schemeClr val="bg1"/>
              </a:solidFill>
            </a:endParaRPr>
          </a:p>
        </p:txBody>
      </p:sp>
      <p:pic>
        <p:nvPicPr>
          <p:cNvPr id="39939" name="Imagem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74425" y="6088063"/>
            <a:ext cx="873125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2012" name="Group 28"/>
          <p:cNvGraphicFramePr>
            <a:graphicFrameLocks noGrp="1"/>
          </p:cNvGraphicFramePr>
          <p:nvPr/>
        </p:nvGraphicFramePr>
        <p:xfrm>
          <a:off x="1020763" y="1982788"/>
          <a:ext cx="10056812" cy="2314575"/>
        </p:xfrm>
        <a:graphic>
          <a:graphicData uri="http://schemas.openxmlformats.org/drawingml/2006/table">
            <a:tbl>
              <a:tblPr/>
              <a:tblGrid>
                <a:gridCol w="3943350"/>
                <a:gridCol w="6113462"/>
              </a:tblGrid>
              <a:tr h="66992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Ambiente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Endereço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Online - Produção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4"/>
                        </a:rPr>
                        <a:t>www.conectividadesocial.caixa.gov.br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WS - Produção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5"/>
                        </a:rPr>
                        <a:t>www.integraempresa.caixa.gov.br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9954" name="Imagem 9"/>
          <p:cNvPicPr>
            <a:picLocks noChangeAspect="1"/>
          </p:cNvPicPr>
          <p:nvPr/>
        </p:nvPicPr>
        <p:blipFill>
          <a:blip r:embed="rId6"/>
          <a:srcRect t="18648" b="21022"/>
          <a:stretch>
            <a:fillRect/>
          </a:stretch>
        </p:blipFill>
        <p:spPr bwMode="auto">
          <a:xfrm>
            <a:off x="31750" y="123825"/>
            <a:ext cx="165100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tângulo 1"/>
          <p:cNvSpPr/>
          <p:nvPr/>
        </p:nvSpPr>
        <p:spPr>
          <a:xfrm>
            <a:off x="489645" y="6266140"/>
            <a:ext cx="7092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 smtClean="0"/>
              <a:t>Obs</a:t>
            </a:r>
            <a:r>
              <a:rPr lang="pt-BR" dirty="0" smtClean="0"/>
              <a:t>. Conectividade Social: https</a:t>
            </a:r>
            <a:r>
              <a:rPr lang="pt-BR" dirty="0"/>
              <a:t>://www.conectividade.caixa.gov.br</a:t>
            </a:r>
            <a:r>
              <a:rPr lang="pt-BR" dirty="0" smtClean="0"/>
              <a:t>/</a:t>
            </a:r>
            <a:r>
              <a:rPr lang="pt-BR" b="1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720850" y="0"/>
            <a:ext cx="10471150" cy="9413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41986" name="Imagem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74425" y="6088063"/>
            <a:ext cx="873125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ângulo 8"/>
          <p:cNvSpPr/>
          <p:nvPr/>
        </p:nvSpPr>
        <p:spPr>
          <a:xfrm>
            <a:off x="1884363" y="220663"/>
            <a:ext cx="10059987" cy="474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solidFill>
                  <a:schemeClr val="bg1"/>
                </a:solidFill>
              </a:rPr>
              <a:t>Acesso e Segurança</a:t>
            </a:r>
          </a:p>
        </p:txBody>
      </p:sp>
      <p:sp>
        <p:nvSpPr>
          <p:cNvPr id="41988" name="Retângulo 10"/>
          <p:cNvSpPr>
            <a:spLocks noChangeArrowheads="1"/>
          </p:cNvSpPr>
          <p:nvPr/>
        </p:nvSpPr>
        <p:spPr bwMode="auto">
          <a:xfrm>
            <a:off x="587375" y="1163638"/>
            <a:ext cx="11049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800">
                <a:solidFill>
                  <a:srgbClr val="235884"/>
                </a:solidFill>
                <a:latin typeface="Calibri" pitchFamily="34" charset="0"/>
              </a:rPr>
              <a:t>Transmissão e assinatura de eventos para o FGTS</a:t>
            </a:r>
          </a:p>
        </p:txBody>
      </p:sp>
      <p:graphicFrame>
        <p:nvGraphicFramePr>
          <p:cNvPr id="12" name="Group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237860"/>
              </p:ext>
            </p:extLst>
          </p:nvPr>
        </p:nvGraphicFramePr>
        <p:xfrm>
          <a:off x="357188" y="2049435"/>
          <a:ext cx="11444287" cy="2233030"/>
        </p:xfrm>
        <a:graphic>
          <a:graphicData uri="http://schemas.openxmlformats.org/drawingml/2006/table">
            <a:tbl>
              <a:tblPr/>
              <a:tblGrid>
                <a:gridCol w="11444287"/>
              </a:tblGrid>
              <a:tr h="468216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Empregador, com certificado digital ICP – Brasil - PJ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F5DD"/>
                    </a:solidFill>
                  </a:tcPr>
                </a:tc>
              </a:tr>
              <a:tr h="468216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Outorgado/Substabelecido, que tiver recebido poderes – CNS ICP</a:t>
                      </a:r>
                      <a:endParaRPr kumimoji="0" lang="pt-B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F5DD"/>
                    </a:solidFill>
                  </a:tcPr>
                </a:tc>
              </a:tr>
              <a:tr h="828382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</a:pPr>
                      <a:r>
                        <a:rPr kumimoji="0" lang="pt-BR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Desobrigados do uso de Certificado Digital (MEI, ME e EPP optante pelo SIMPLES com 01 empregado), com a utilização de senha de acesso*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216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Intercâmbio de procuração CAIXA/RFB**</a:t>
                      </a:r>
                      <a:endParaRPr kumimoji="0" lang="pt-B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F5DD"/>
                    </a:solidFill>
                  </a:tcPr>
                </a:tc>
              </a:tr>
            </a:tbl>
          </a:graphicData>
        </a:graphic>
      </p:graphicFrame>
      <p:pic>
        <p:nvPicPr>
          <p:cNvPr id="42003" name="Imagem 7"/>
          <p:cNvPicPr>
            <a:picLocks noChangeAspect="1"/>
          </p:cNvPicPr>
          <p:nvPr/>
        </p:nvPicPr>
        <p:blipFill>
          <a:blip r:embed="rId4"/>
          <a:srcRect t="18648" b="21022"/>
          <a:stretch>
            <a:fillRect/>
          </a:stretch>
        </p:blipFill>
        <p:spPr bwMode="auto">
          <a:xfrm>
            <a:off x="31750" y="123825"/>
            <a:ext cx="165100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04" name="Rectangle 26"/>
          <p:cNvSpPr>
            <a:spLocks noChangeArrowheads="1"/>
          </p:cNvSpPr>
          <p:nvPr/>
        </p:nvSpPr>
        <p:spPr bwMode="auto">
          <a:xfrm>
            <a:off x="323850" y="5468938"/>
            <a:ext cx="11037888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spAutoFit/>
          </a:bodyPr>
          <a:lstStyle/>
          <a:p>
            <a:r>
              <a:rPr lang="pt-BR" b="1" dirty="0"/>
              <a:t>Observação: </a:t>
            </a:r>
            <a:r>
              <a:rPr lang="pt-BR" dirty="0"/>
              <a:t>Para que sejam validados no ambiente do FGTS, os eventos deverão ser assinados pelo próprio empregador ou por outorgado/substabelecido que tenha recebido a outorga de procuração eletrônica por meio do canal Conectividade Social ICP (</a:t>
            </a:r>
            <a:r>
              <a:rPr lang="pt-BR" b="1" dirty="0"/>
              <a:t>https://www.conectividade.caixa.gov.br</a:t>
            </a:r>
            <a:r>
              <a:rPr lang="pt-BR" dirty="0"/>
              <a:t>/).</a:t>
            </a:r>
            <a:r>
              <a:rPr lang="pt-BR" b="1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720850" y="0"/>
            <a:ext cx="10471150" cy="9413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46082" name="Imagem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74425" y="6088063"/>
            <a:ext cx="873125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ângulo 8"/>
          <p:cNvSpPr/>
          <p:nvPr/>
        </p:nvSpPr>
        <p:spPr>
          <a:xfrm>
            <a:off x="1884363" y="220663"/>
            <a:ext cx="10059987" cy="474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solidFill>
                  <a:schemeClr val="bg1"/>
                </a:solidFill>
              </a:rPr>
              <a:t>Outorga de Procuração Eletrônica</a:t>
            </a:r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4"/>
          <a:srcRect l="6534" t="27179" r="2466" b="16438"/>
          <a:stretch>
            <a:fillRect/>
          </a:stretch>
        </p:blipFill>
        <p:spPr bwMode="auto">
          <a:xfrm>
            <a:off x="438150" y="1714500"/>
            <a:ext cx="11045825" cy="385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5" name="AutoShape 3"/>
          <p:cNvSpPr>
            <a:spLocks noChangeArrowheads="1"/>
          </p:cNvSpPr>
          <p:nvPr/>
        </p:nvSpPr>
        <p:spPr bwMode="auto">
          <a:xfrm>
            <a:off x="2357438" y="4043363"/>
            <a:ext cx="2705100" cy="145415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lIns="36576" tIns="36576" rIns="36576" bIns="36576"/>
          <a:lstStyle/>
          <a:p>
            <a:endParaRPr lang="pt-BR">
              <a:latin typeface="Calibri" pitchFamily="34" charset="0"/>
            </a:endParaRPr>
          </a:p>
        </p:txBody>
      </p:sp>
      <p:pic>
        <p:nvPicPr>
          <p:cNvPr id="46086" name="Imagem 7"/>
          <p:cNvPicPr>
            <a:picLocks noChangeAspect="1"/>
          </p:cNvPicPr>
          <p:nvPr/>
        </p:nvPicPr>
        <p:blipFill>
          <a:blip r:embed="rId5"/>
          <a:srcRect t="18648" b="21022"/>
          <a:stretch>
            <a:fillRect/>
          </a:stretch>
        </p:blipFill>
        <p:spPr bwMode="auto">
          <a:xfrm>
            <a:off x="31750" y="123825"/>
            <a:ext cx="165100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Imagem 3"/>
          <p:cNvPicPr>
            <a:picLocks noChangeAspect="1"/>
          </p:cNvPicPr>
          <p:nvPr/>
        </p:nvPicPr>
        <p:blipFill>
          <a:blip r:embed="rId3"/>
          <a:srcRect l="8611" r="8865"/>
          <a:stretch>
            <a:fillRect/>
          </a:stretch>
        </p:blipFill>
        <p:spPr bwMode="auto">
          <a:xfrm>
            <a:off x="0" y="0"/>
            <a:ext cx="121872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8" name="Rectangle 3"/>
          <p:cNvSpPr>
            <a:spLocks noChangeArrowheads="1"/>
          </p:cNvSpPr>
          <p:nvPr/>
        </p:nvSpPr>
        <p:spPr bwMode="auto">
          <a:xfrm>
            <a:off x="2536825" y="2898775"/>
            <a:ext cx="7561263" cy="1820863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pt-BR" altLang="pt-BR" sz="3600" b="1">
              <a:solidFill>
                <a:schemeClr val="bg1"/>
              </a:solidFill>
              <a:latin typeface="Calibri" pitchFamily="34" charset="0"/>
              <a:ea typeface="Microsoft YaHei" pitchFamily="34" charset="-122"/>
            </a:endParaRPr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altLang="pt-BR" sz="4000" b="1">
                <a:solidFill>
                  <a:schemeClr val="bg1"/>
                </a:solidFill>
                <a:latin typeface="Calibri" pitchFamily="34" charset="0"/>
                <a:ea typeface="Microsoft YaHei" pitchFamily="34" charset="-122"/>
              </a:rPr>
              <a:t>NOVO SISTEMA FGTS</a:t>
            </a:r>
            <a:endParaRPr lang="pt-BR" altLang="pt-BR" sz="3200">
              <a:solidFill>
                <a:schemeClr val="bg1"/>
              </a:solidFill>
              <a:latin typeface="Calibri" pitchFamily="34" charset="0"/>
              <a:ea typeface="Microsoft YaHei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720850" y="0"/>
            <a:ext cx="10471150" cy="9413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52226" name="Imagem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74425" y="6088063"/>
            <a:ext cx="873125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ângulo 8"/>
          <p:cNvSpPr/>
          <p:nvPr/>
        </p:nvSpPr>
        <p:spPr>
          <a:xfrm>
            <a:off x="1884363" y="220663"/>
            <a:ext cx="10059987" cy="474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solidFill>
                  <a:schemeClr val="bg1"/>
                </a:solidFill>
              </a:rPr>
              <a:t>Novo Sistema FGTS</a:t>
            </a:r>
            <a:endParaRPr lang="pt-BR" sz="3600" b="1" i="1" dirty="0">
              <a:solidFill>
                <a:schemeClr val="bg1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536575" y="1414463"/>
            <a:ext cx="11249025" cy="50165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defTabSz="862013" fontAlgn="auto">
              <a:lnSpc>
                <a:spcPct val="150000"/>
              </a:lnSpc>
              <a:spcBef>
                <a:spcPts val="0"/>
              </a:spcBef>
              <a:spcAft>
                <a:spcPts val="2000"/>
              </a:spcAft>
              <a:defRPr/>
            </a:pPr>
            <a:r>
              <a:rPr lang="pt-BR" sz="2800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A CAIXA apresenta um novo modelo conceitual na sua interface com o usuário, tanto na Intranet (empregado CAIXA) como na Internet. </a:t>
            </a:r>
          </a:p>
          <a:p>
            <a:pPr algn="just" defTabSz="862013" fontAlgn="auto">
              <a:lnSpc>
                <a:spcPct val="150000"/>
              </a:lnSpc>
              <a:spcBef>
                <a:spcPts val="0"/>
              </a:spcBef>
              <a:spcAft>
                <a:spcPts val="2000"/>
              </a:spcAft>
              <a:defRPr/>
            </a:pPr>
            <a:r>
              <a:rPr lang="pt-BR" sz="2800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Essa nova abordagem permite ao usuário do novo sistema do FGTS (FUG) uma experiência totalmente nova na busca de informações. </a:t>
            </a:r>
          </a:p>
          <a:p>
            <a:pPr algn="just" defTabSz="862013" fontAlgn="auto">
              <a:lnSpc>
                <a:spcPct val="150000"/>
              </a:lnSpc>
              <a:spcBef>
                <a:spcPts val="0"/>
              </a:spcBef>
              <a:spcAft>
                <a:spcPts val="2000"/>
              </a:spcAft>
              <a:defRPr/>
            </a:pPr>
            <a:r>
              <a:rPr lang="pt-BR" sz="2800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O Padrão Visual e de Arquitetura empregados no FUG contemplam modernos aspectos de segurança, usabilidade e navegabilidade sistêmica. </a:t>
            </a:r>
          </a:p>
          <a:p>
            <a:pPr algn="just" defTabSz="862013" fontAlgn="auto">
              <a:spcBef>
                <a:spcPts val="0"/>
              </a:spcBef>
              <a:spcAft>
                <a:spcPts val="2000"/>
              </a:spcAft>
              <a:defRPr/>
            </a:pPr>
            <a:endParaRPr lang="pt-BR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229" name="Imagem 9"/>
          <p:cNvPicPr>
            <a:picLocks noChangeAspect="1"/>
          </p:cNvPicPr>
          <p:nvPr/>
        </p:nvPicPr>
        <p:blipFill>
          <a:blip r:embed="rId4"/>
          <a:srcRect t="18648" b="21022"/>
          <a:stretch>
            <a:fillRect/>
          </a:stretch>
        </p:blipFill>
        <p:spPr bwMode="auto">
          <a:xfrm>
            <a:off x="31750" y="123825"/>
            <a:ext cx="165100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720850" y="0"/>
            <a:ext cx="10471150" cy="9413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58370" name="Imagem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74425" y="6088063"/>
            <a:ext cx="873125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tângulo 10"/>
          <p:cNvSpPr/>
          <p:nvPr/>
        </p:nvSpPr>
        <p:spPr>
          <a:xfrm>
            <a:off x="1884363" y="220663"/>
            <a:ext cx="10059987" cy="4746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>
                <a:solidFill>
                  <a:schemeClr val="bg1"/>
                </a:solidFill>
              </a:rPr>
              <a:t>Novo Sistema FGTS</a:t>
            </a:r>
            <a:endParaRPr lang="pt-BR" sz="3600" b="1" i="1" dirty="0">
              <a:solidFill>
                <a:schemeClr val="bg1"/>
              </a:solidFill>
            </a:endParaRPr>
          </a:p>
        </p:txBody>
      </p:sp>
      <p:pic>
        <p:nvPicPr>
          <p:cNvPr id="12" name="Picture 1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050" y="1714507"/>
            <a:ext cx="10796587" cy="3959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8375" name="Imagem 9"/>
          <p:cNvPicPr>
            <a:picLocks noChangeAspect="1"/>
          </p:cNvPicPr>
          <p:nvPr/>
        </p:nvPicPr>
        <p:blipFill>
          <a:blip r:embed="rId5"/>
          <a:srcRect t="18648" b="21022"/>
          <a:stretch>
            <a:fillRect/>
          </a:stretch>
        </p:blipFill>
        <p:spPr bwMode="auto">
          <a:xfrm>
            <a:off x="31750" y="123825"/>
            <a:ext cx="165100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2367</TotalTime>
  <Words>2205</Words>
  <Application>Microsoft Office PowerPoint</Application>
  <PresentationFormat>Personalizar</PresentationFormat>
  <Paragraphs>185</Paragraphs>
  <Slides>28</Slides>
  <Notes>28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28</vt:i4>
      </vt:variant>
    </vt:vector>
  </HeadingPairs>
  <TitlesOfParts>
    <vt:vector size="29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Caixa Econômica Federal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Joao Evangelista Ottoni</dc:creator>
  <cp:lastModifiedBy>Katia</cp:lastModifiedBy>
  <cp:revision>177</cp:revision>
  <cp:lastPrinted>2018-08-17T14:44:47Z</cp:lastPrinted>
  <dcterms:created xsi:type="dcterms:W3CDTF">2018-08-14T13:15:26Z</dcterms:created>
  <dcterms:modified xsi:type="dcterms:W3CDTF">2018-12-19T09:06:52Z</dcterms:modified>
</cp:coreProperties>
</file>