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70"/>
  </p:notesMasterIdLst>
  <p:sldIdLst>
    <p:sldId id="256" r:id="rId3"/>
    <p:sldId id="337" r:id="rId4"/>
    <p:sldId id="338" r:id="rId5"/>
    <p:sldId id="260" r:id="rId6"/>
    <p:sldId id="261" r:id="rId7"/>
    <p:sldId id="262" r:id="rId8"/>
    <p:sldId id="263" r:id="rId9"/>
    <p:sldId id="264" r:id="rId10"/>
    <p:sldId id="978" r:id="rId11"/>
    <p:sldId id="753" r:id="rId12"/>
    <p:sldId id="981" r:id="rId13"/>
    <p:sldId id="982" r:id="rId14"/>
    <p:sldId id="1109" r:id="rId15"/>
    <p:sldId id="333" r:id="rId16"/>
    <p:sldId id="983" r:id="rId17"/>
    <p:sldId id="979" r:id="rId18"/>
    <p:sldId id="939" r:id="rId19"/>
    <p:sldId id="312"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1110" r:id="rId38"/>
    <p:sldId id="1112" r:id="rId39"/>
    <p:sldId id="1111" r:id="rId40"/>
    <p:sldId id="980" r:id="rId41"/>
    <p:sldId id="755" r:id="rId42"/>
    <p:sldId id="315" r:id="rId43"/>
    <p:sldId id="650" r:id="rId44"/>
    <p:sldId id="995" r:id="rId45"/>
    <p:sldId id="706" r:id="rId46"/>
    <p:sldId id="1000" r:id="rId47"/>
    <p:sldId id="964" r:id="rId48"/>
    <p:sldId id="283" r:id="rId49"/>
    <p:sldId id="284" r:id="rId50"/>
    <p:sldId id="285" r:id="rId51"/>
    <p:sldId id="286" r:id="rId52"/>
    <p:sldId id="287" r:id="rId53"/>
    <p:sldId id="288" r:id="rId54"/>
    <p:sldId id="289" r:id="rId55"/>
    <p:sldId id="290" r:id="rId56"/>
    <p:sldId id="296" r:id="rId57"/>
    <p:sldId id="259" r:id="rId58"/>
    <p:sldId id="265" r:id="rId59"/>
    <p:sldId id="1006" r:id="rId60"/>
    <p:sldId id="345" r:id="rId61"/>
    <p:sldId id="1113" r:id="rId62"/>
    <p:sldId id="346" r:id="rId63"/>
    <p:sldId id="1065" r:id="rId64"/>
    <p:sldId id="1066" r:id="rId65"/>
    <p:sldId id="1067" r:id="rId66"/>
    <p:sldId id="1068" r:id="rId67"/>
    <p:sldId id="1069" r:id="rId68"/>
    <p:sldId id="1070" r:id="rId69"/>
  </p:sldIdLst>
  <p:sldSz cx="9144000" cy="6858000" type="screen4x3"/>
  <p:notesSz cx="7104063" cy="10234613"/>
  <p:embeddedFontLst>
    <p:embeddedFont>
      <p:font typeface="Palatino Linotype" pitchFamily="18" charset="0"/>
      <p:regular r:id="rId71"/>
      <p:bold r:id="rId72"/>
      <p:italic r:id="rId73"/>
      <p:boldItalic r:id="rId74"/>
    </p:embeddedFont>
    <p:embeddedFont>
      <p:font typeface="Times" pitchFamily="18" charset="0"/>
      <p:regular r:id="rId75"/>
      <p:bold r:id="rId76"/>
      <p:italic r:id="rId77"/>
      <p:boldItalic r:id="rId78"/>
    </p:embeddedFont>
    <p:embeddedFont>
      <p:font typeface="Verdana" pitchFamily="34" charset="0"/>
      <p:regular r:id="rId79"/>
      <p:bold r:id="rId80"/>
      <p:italic r:id="rId81"/>
      <p:boldItalic r:id="rId82"/>
    </p:embeddedFont>
    <p:embeddedFont>
      <p:font typeface="Arial Black" pitchFamily="34" charset="0"/>
      <p:bold r:id="rId83"/>
    </p:embeddedFont>
    <p:embeddedFont>
      <p:font typeface="Trebuchet MS" pitchFamily="34" charset="0"/>
      <p:regular r:id="rId84"/>
      <p:bold r:id="rId85"/>
      <p:italic r:id="rId86"/>
      <p:boldItalic r:id="rId87"/>
    </p:embeddedFont>
    <p:embeddedFont>
      <p:font typeface="Calibri" pitchFamily="34" charset="0"/>
      <p:regular r:id="rId88"/>
      <p:bold r:id="rId89"/>
      <p:italic r:id="rId90"/>
      <p:boldItalic r:id="rId91"/>
    </p:embeddedFont>
    <p:embeddedFont>
      <p:font typeface="Microsoft YaHei" pitchFamily="34" charset="-122"/>
      <p:regular r:id="rId92"/>
      <p:bold r:id="rId93"/>
    </p:embeddedFont>
    <p:embeddedFont>
      <p:font typeface="Tahoma" pitchFamily="34" charset="0"/>
      <p:regular r:id="rId94"/>
      <p:bold r:id="rId95"/>
    </p:embeddedFont>
    <p:embeddedFont>
      <p:font typeface="Calibri Light" pitchFamily="34" charset="0"/>
      <p:regular r:id="rId96"/>
      <p:italic r:id="rId9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27303F3F-9F8C-4157-BA38-E755769D2F7A}">
  <a:tblStyle styleId="{27303F3F-9F8C-4157-BA38-E755769D2F7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416" y="-90"/>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font" Target="fonts/font14.fntdata"/><Relationship Id="rId89" Type="http://schemas.openxmlformats.org/officeDocument/2006/relationships/font" Target="fonts/font19.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font" Target="fonts/font4.fntdata"/><Relationship Id="rId79" Type="http://schemas.openxmlformats.org/officeDocument/2006/relationships/font" Target="fonts/font9.fntdata"/><Relationship Id="rId5" Type="http://schemas.openxmlformats.org/officeDocument/2006/relationships/slide" Target="slides/slide3.xml"/><Relationship Id="rId90" Type="http://schemas.openxmlformats.org/officeDocument/2006/relationships/font" Target="fonts/font20.fntdata"/><Relationship Id="rId95" Type="http://schemas.openxmlformats.org/officeDocument/2006/relationships/font" Target="fonts/font25.fntdata"/><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font" Target="fonts/font10.fntdata"/><Relationship Id="rId85" Type="http://schemas.openxmlformats.org/officeDocument/2006/relationships/font" Target="fonts/font15.fntdata"/><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font" Target="fonts/font5.fntdata"/><Relationship Id="rId83" Type="http://schemas.openxmlformats.org/officeDocument/2006/relationships/font" Target="fonts/font13.fntdata"/><Relationship Id="rId88" Type="http://schemas.openxmlformats.org/officeDocument/2006/relationships/font" Target="fonts/font18.fntdata"/><Relationship Id="rId91" Type="http://schemas.openxmlformats.org/officeDocument/2006/relationships/font" Target="fonts/font21.fntdata"/><Relationship Id="rId96" Type="http://schemas.openxmlformats.org/officeDocument/2006/relationships/font" Target="fonts/font26.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font" Target="fonts/font3.fntdata"/><Relationship Id="rId78" Type="http://schemas.openxmlformats.org/officeDocument/2006/relationships/font" Target="fonts/font8.fntdata"/><Relationship Id="rId81" Type="http://schemas.openxmlformats.org/officeDocument/2006/relationships/font" Target="fonts/font11.fntdata"/><Relationship Id="rId86" Type="http://schemas.openxmlformats.org/officeDocument/2006/relationships/font" Target="fonts/font16.fntdata"/><Relationship Id="rId94" Type="http://schemas.openxmlformats.org/officeDocument/2006/relationships/font" Target="fonts/font24.fntdata"/><Relationship Id="rId99" Type="http://schemas.openxmlformats.org/officeDocument/2006/relationships/viewProps" Target="viewProps.xml"/><Relationship Id="rId101" Type="http://schemas.openxmlformats.org/officeDocument/2006/relationships/tableStyles" Target="tableStyles.xml"/><Relationship Id="rId16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6.fntdata"/><Relationship Id="rId97" Type="http://schemas.openxmlformats.org/officeDocument/2006/relationships/font" Target="fonts/font27.fntdata"/><Relationship Id="rId7" Type="http://schemas.openxmlformats.org/officeDocument/2006/relationships/slide" Target="slides/slide5.xml"/><Relationship Id="rId71" Type="http://schemas.openxmlformats.org/officeDocument/2006/relationships/font" Target="fonts/font1.fntdata"/><Relationship Id="rId92" Type="http://schemas.openxmlformats.org/officeDocument/2006/relationships/font" Target="fonts/font22.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font" Target="fonts/font17.fntdata"/><Relationship Id="rId61" Type="http://schemas.openxmlformats.org/officeDocument/2006/relationships/slide" Target="slides/slide59.xml"/><Relationship Id="rId82" Type="http://schemas.openxmlformats.org/officeDocument/2006/relationships/font" Target="fonts/font12.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font" Target="fonts/font7.fntdata"/><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2.fntdata"/><Relationship Id="rId93" Type="http://schemas.openxmlformats.org/officeDocument/2006/relationships/font" Target="fonts/font23.fntdata"/><Relationship Id="rId98" Type="http://schemas.openxmlformats.org/officeDocument/2006/relationships/presProps" Target="presProps.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84275" y="768350"/>
            <a:ext cx="4735512" cy="3836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9612" y="4860925"/>
            <a:ext cx="5683250" cy="4605337"/>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extLst>
      <p:ext uri="{BB962C8B-B14F-4D97-AF65-F5344CB8AC3E}">
        <p14:creationId xmlns:p14="http://schemas.microsoft.com/office/powerpoint/2010/main" val="52495493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 name="CustomShape 1"/>
          <p:cNvSpPr/>
          <p:nvPr/>
        </p:nvSpPr>
        <p:spPr>
          <a:xfrm>
            <a:off x="4025339" y="9723600"/>
            <a:ext cx="3074661" cy="507240"/>
          </a:xfrm>
          <a:prstGeom prst="rect">
            <a:avLst/>
          </a:prstGeom>
          <a:noFill/>
          <a:ln>
            <a:noFill/>
          </a:ln>
        </p:spPr>
        <p:style>
          <a:lnRef idx="0">
            <a:scrgbClr r="0" g="0" b="0"/>
          </a:lnRef>
          <a:fillRef idx="0">
            <a:scrgbClr r="0" g="0" b="0"/>
          </a:fillRef>
          <a:effectRef idx="0">
            <a:scrgbClr r="0" g="0" b="0"/>
          </a:effectRef>
          <a:fontRef idx="minor"/>
        </p:style>
        <p:txBody>
          <a:bodyPr lIns="97560" tIns="50760" rIns="97560" bIns="50760" anchor="b"/>
          <a:lstStyle/>
          <a:p>
            <a:pPr>
              <a:lnSpc>
                <a:spcPct val="100000"/>
              </a:lnSpc>
            </a:pPr>
            <a:fld id="{227D63E4-1574-45B4-B6AB-0DA707460DAB}" type="slidenum">
              <a:rPr lang="pt-BR" sz="1400" b="0" strike="noStrike" spc="-1">
                <a:solidFill>
                  <a:srgbClr val="000000"/>
                </a:solidFill>
                <a:uFill>
                  <a:solidFill>
                    <a:srgbClr val="FFFFFF"/>
                  </a:solidFill>
                </a:uFill>
                <a:latin typeface="Times New Roman"/>
                <a:ea typeface="Arial"/>
              </a:rPr>
              <a:t>2</a:t>
            </a:fld>
            <a:endParaRPr lang="pt-BR" sz="1800" b="0" strike="noStrike" spc="-1" dirty="0">
              <a:solidFill>
                <a:srgbClr val="000000"/>
              </a:solidFill>
              <a:uFill>
                <a:solidFill>
                  <a:srgbClr val="FFFFFF"/>
                </a:solidFill>
              </a:uFill>
              <a:latin typeface="Arial"/>
            </a:endParaRPr>
          </a:p>
        </p:txBody>
      </p:sp>
      <p:sp>
        <p:nvSpPr>
          <p:cNvPr id="1754" name="CustomShape 2"/>
          <p:cNvSpPr/>
          <p:nvPr/>
        </p:nvSpPr>
        <p:spPr>
          <a:xfrm>
            <a:off x="4023898" y="9721800"/>
            <a:ext cx="3077904" cy="511920"/>
          </a:xfrm>
          <a:prstGeom prst="rect">
            <a:avLst/>
          </a:prstGeom>
          <a:noFill/>
          <a:ln>
            <a:noFill/>
          </a:ln>
        </p:spPr>
        <p:style>
          <a:lnRef idx="0">
            <a:scrgbClr r="0" g="0" b="0"/>
          </a:lnRef>
          <a:fillRef idx="0">
            <a:scrgbClr r="0" g="0" b="0"/>
          </a:fillRef>
          <a:effectRef idx="0">
            <a:scrgbClr r="0" g="0" b="0"/>
          </a:effectRef>
          <a:fontRef idx="minor"/>
        </p:style>
        <p:txBody>
          <a:bodyPr lIns="99000" tIns="49680" rIns="99000" bIns="49680" anchor="b"/>
          <a:lstStyle/>
          <a:p>
            <a:pPr algn="r">
              <a:lnSpc>
                <a:spcPct val="100000"/>
              </a:lnSpc>
            </a:pPr>
            <a:fld id="{E42F429A-4F4A-47FC-9E0A-4B7958359175}" type="slidenum">
              <a:rPr lang="pt-BR" sz="1300" b="0" strike="noStrike" spc="-1">
                <a:solidFill>
                  <a:srgbClr val="000000"/>
                </a:solidFill>
                <a:uFill>
                  <a:solidFill>
                    <a:srgbClr val="FFFFFF"/>
                  </a:solidFill>
                </a:uFill>
                <a:latin typeface="Calibri"/>
                <a:ea typeface="Arial"/>
              </a:rPr>
              <a:t>2</a:t>
            </a:fld>
            <a:endParaRPr lang="pt-BR" sz="1800" b="0" strike="noStrike" spc="-1" dirty="0">
              <a:solidFill>
                <a:srgbClr val="000000"/>
              </a:solidFill>
              <a:uFill>
                <a:solidFill>
                  <a:srgbClr val="FFFFFF"/>
                </a:solidFill>
              </a:uFill>
              <a:latin typeface="Arial"/>
            </a:endParaRPr>
          </a:p>
        </p:txBody>
      </p:sp>
      <p:sp>
        <p:nvSpPr>
          <p:cNvPr id="1755" name="CustomShape 3"/>
          <p:cNvSpPr/>
          <p:nvPr/>
        </p:nvSpPr>
        <p:spPr>
          <a:xfrm>
            <a:off x="4025339" y="9723600"/>
            <a:ext cx="3077904" cy="510480"/>
          </a:xfrm>
          <a:custGeom>
            <a:avLst/>
            <a:gdLst/>
            <a:ahLst/>
            <a:cxnLst/>
            <a:rect l="l" t="t" r="r" b="b"/>
            <a:pathLst>
              <a:path w="3076575" h="511175">
                <a:moveTo>
                  <a:pt x="0" y="0"/>
                </a:moveTo>
                <a:lnTo>
                  <a:pt x="8546" y="0"/>
                </a:lnTo>
                <a:lnTo>
                  <a:pt x="8546" y="1420"/>
                </a:lnTo>
                <a:lnTo>
                  <a:pt x="0" y="1420"/>
                </a:lnTo>
                <a:lnTo>
                  <a:pt x="0" y="0"/>
                </a:lnTo>
                <a:close/>
              </a:path>
            </a:pathLst>
          </a:custGeom>
          <a:noFill/>
          <a:ln>
            <a:noFill/>
          </a:ln>
        </p:spPr>
        <p:style>
          <a:lnRef idx="0">
            <a:scrgbClr r="0" g="0" b="0"/>
          </a:lnRef>
          <a:fillRef idx="0">
            <a:scrgbClr r="0" g="0" b="0"/>
          </a:fillRef>
          <a:effectRef idx="0">
            <a:scrgbClr r="0" g="0" b="0"/>
          </a:effectRef>
          <a:fontRef idx="minor"/>
        </p:style>
      </p:sp>
      <p:sp>
        <p:nvSpPr>
          <p:cNvPr id="1756" name="CustomShape 4"/>
          <p:cNvSpPr/>
          <p:nvPr/>
        </p:nvSpPr>
        <p:spPr>
          <a:xfrm>
            <a:off x="821351" y="4659480"/>
            <a:ext cx="5517819" cy="4764960"/>
          </a:xfrm>
          <a:custGeom>
            <a:avLst/>
            <a:gdLst/>
            <a:ahLst/>
            <a:cxnLst/>
            <a:rect l="l" t="t" r="r" b="b"/>
            <a:pathLst>
              <a:path w="5514975" h="4765675">
                <a:moveTo>
                  <a:pt x="0" y="0"/>
                </a:moveTo>
                <a:lnTo>
                  <a:pt x="15319" y="0"/>
                </a:lnTo>
                <a:lnTo>
                  <a:pt x="15319" y="13238"/>
                </a:lnTo>
                <a:lnTo>
                  <a:pt x="0" y="13238"/>
                </a:lnTo>
                <a:lnTo>
                  <a:pt x="0" y="0"/>
                </a:lnTo>
                <a:close/>
              </a:path>
            </a:pathLst>
          </a:custGeom>
          <a:solidFill>
            <a:srgbClr val="FFFFFF"/>
          </a:solidFill>
          <a:ln w="9360">
            <a:solidFill>
              <a:srgbClr val="3465AF"/>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577869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46213aa8c0_3_6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g46213aa8c0_3_6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46213aa8c0_3_6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g46213aa8c0_3_6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46213aa8c0_3_7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0" name="Google Shape;200;g46213aa8c0_3_7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46213aa8c0_3_7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g46213aa8c0_3_7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46213aa8c0_3_8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g46213aa8c0_3_8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46213aa8c0_3_8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g46213aa8c0_3_8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46213aa8c0_3_9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4" name="Google Shape;224;g46213aa8c0_3_9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46213aa8c0_3_9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46213aa8c0_3_9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46213aa8c0_3_10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g46213aa8c0_3_10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46213aa8c0_3_10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g46213aa8c0_3_10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3" name="CustomShape 1"/>
          <p:cNvSpPr/>
          <p:nvPr/>
        </p:nvSpPr>
        <p:spPr>
          <a:xfrm>
            <a:off x="4025339" y="9723600"/>
            <a:ext cx="3074661" cy="507240"/>
          </a:xfrm>
          <a:prstGeom prst="rect">
            <a:avLst/>
          </a:prstGeom>
          <a:noFill/>
          <a:ln>
            <a:noFill/>
          </a:ln>
        </p:spPr>
        <p:style>
          <a:lnRef idx="0">
            <a:scrgbClr r="0" g="0" b="0"/>
          </a:lnRef>
          <a:fillRef idx="0">
            <a:scrgbClr r="0" g="0" b="0"/>
          </a:fillRef>
          <a:effectRef idx="0">
            <a:scrgbClr r="0" g="0" b="0"/>
          </a:effectRef>
          <a:fontRef idx="minor"/>
        </p:style>
        <p:txBody>
          <a:bodyPr lIns="97560" tIns="50760" rIns="97560" bIns="50760" anchor="b"/>
          <a:lstStyle/>
          <a:p>
            <a:pPr>
              <a:lnSpc>
                <a:spcPct val="100000"/>
              </a:lnSpc>
            </a:pPr>
            <a:fld id="{D744B30E-B893-4EA3-B3EC-5181594DF7E4}" type="slidenum">
              <a:rPr lang="pt-BR" sz="1400" b="0" strike="noStrike" spc="-1">
                <a:solidFill>
                  <a:srgbClr val="000000"/>
                </a:solidFill>
                <a:uFill>
                  <a:solidFill>
                    <a:srgbClr val="FFFFFF"/>
                  </a:solidFill>
                </a:uFill>
                <a:latin typeface="Times New Roman"/>
                <a:ea typeface="Arial"/>
              </a:rPr>
              <a:t>3</a:t>
            </a:fld>
            <a:endParaRPr lang="pt-BR" sz="1800" b="0" strike="noStrike" spc="-1" dirty="0">
              <a:solidFill>
                <a:srgbClr val="000000"/>
              </a:solidFill>
              <a:uFill>
                <a:solidFill>
                  <a:srgbClr val="FFFFFF"/>
                </a:solidFill>
              </a:uFill>
              <a:latin typeface="Arial"/>
            </a:endParaRPr>
          </a:p>
        </p:txBody>
      </p:sp>
      <p:sp>
        <p:nvSpPr>
          <p:cNvPr id="1744" name="CustomShape 2"/>
          <p:cNvSpPr/>
          <p:nvPr/>
        </p:nvSpPr>
        <p:spPr>
          <a:xfrm>
            <a:off x="4023898" y="9721800"/>
            <a:ext cx="3077904" cy="511920"/>
          </a:xfrm>
          <a:prstGeom prst="rect">
            <a:avLst/>
          </a:prstGeom>
          <a:noFill/>
          <a:ln>
            <a:noFill/>
          </a:ln>
        </p:spPr>
        <p:style>
          <a:lnRef idx="0">
            <a:scrgbClr r="0" g="0" b="0"/>
          </a:lnRef>
          <a:fillRef idx="0">
            <a:scrgbClr r="0" g="0" b="0"/>
          </a:fillRef>
          <a:effectRef idx="0">
            <a:scrgbClr r="0" g="0" b="0"/>
          </a:effectRef>
          <a:fontRef idx="minor"/>
        </p:style>
        <p:txBody>
          <a:bodyPr lIns="99000" tIns="49680" rIns="99000" bIns="49680" anchor="b"/>
          <a:lstStyle/>
          <a:p>
            <a:pPr algn="r">
              <a:lnSpc>
                <a:spcPct val="100000"/>
              </a:lnSpc>
            </a:pPr>
            <a:fld id="{4A00F7F0-1B28-423A-B38A-03F69AAEDB47}" type="slidenum">
              <a:rPr lang="pt-BR" sz="1300" b="0" strike="noStrike" spc="-1">
                <a:solidFill>
                  <a:srgbClr val="000000"/>
                </a:solidFill>
                <a:uFill>
                  <a:solidFill>
                    <a:srgbClr val="FFFFFF"/>
                  </a:solidFill>
                </a:uFill>
                <a:latin typeface="Calibri"/>
                <a:ea typeface="Arial"/>
              </a:rPr>
              <a:t>3</a:t>
            </a:fld>
            <a:endParaRPr lang="pt-BR" sz="1800" b="0" strike="noStrike" spc="-1" dirty="0">
              <a:solidFill>
                <a:srgbClr val="000000"/>
              </a:solidFill>
              <a:uFill>
                <a:solidFill>
                  <a:srgbClr val="FFFFFF"/>
                </a:solidFill>
              </a:uFill>
              <a:latin typeface="Arial"/>
            </a:endParaRPr>
          </a:p>
        </p:txBody>
      </p:sp>
      <p:sp>
        <p:nvSpPr>
          <p:cNvPr id="1745" name="CustomShape 3"/>
          <p:cNvSpPr/>
          <p:nvPr/>
        </p:nvSpPr>
        <p:spPr>
          <a:xfrm>
            <a:off x="4025339" y="9723600"/>
            <a:ext cx="3077904" cy="510480"/>
          </a:xfrm>
          <a:custGeom>
            <a:avLst/>
            <a:gdLst/>
            <a:ahLst/>
            <a:cxnLst/>
            <a:rect l="l" t="t" r="r" b="b"/>
            <a:pathLst>
              <a:path w="3076575" h="511175">
                <a:moveTo>
                  <a:pt x="0" y="0"/>
                </a:moveTo>
                <a:lnTo>
                  <a:pt x="8546" y="0"/>
                </a:lnTo>
                <a:lnTo>
                  <a:pt x="8546" y="1420"/>
                </a:lnTo>
                <a:lnTo>
                  <a:pt x="0" y="1420"/>
                </a:lnTo>
                <a:lnTo>
                  <a:pt x="0" y="0"/>
                </a:lnTo>
                <a:close/>
              </a:path>
            </a:pathLst>
          </a:custGeom>
          <a:noFill/>
          <a:ln>
            <a:noFill/>
          </a:ln>
        </p:spPr>
        <p:style>
          <a:lnRef idx="0">
            <a:scrgbClr r="0" g="0" b="0"/>
          </a:lnRef>
          <a:fillRef idx="0">
            <a:scrgbClr r="0" g="0" b="0"/>
          </a:fillRef>
          <a:effectRef idx="0">
            <a:scrgbClr r="0" g="0" b="0"/>
          </a:effectRef>
          <a:fontRef idx="minor"/>
        </p:style>
      </p:sp>
      <p:sp>
        <p:nvSpPr>
          <p:cNvPr id="1746" name="CustomShape 4"/>
          <p:cNvSpPr/>
          <p:nvPr/>
        </p:nvSpPr>
        <p:spPr>
          <a:xfrm>
            <a:off x="821351" y="4659480"/>
            <a:ext cx="5517819" cy="4764960"/>
          </a:xfrm>
          <a:custGeom>
            <a:avLst/>
            <a:gdLst/>
            <a:ahLst/>
            <a:cxnLst/>
            <a:rect l="l" t="t" r="r" b="b"/>
            <a:pathLst>
              <a:path w="5514975" h="4765675">
                <a:moveTo>
                  <a:pt x="0" y="0"/>
                </a:moveTo>
                <a:lnTo>
                  <a:pt x="15319" y="0"/>
                </a:lnTo>
                <a:lnTo>
                  <a:pt x="15319" y="13238"/>
                </a:lnTo>
                <a:lnTo>
                  <a:pt x="0" y="13238"/>
                </a:lnTo>
                <a:lnTo>
                  <a:pt x="0" y="0"/>
                </a:lnTo>
                <a:close/>
              </a:path>
            </a:pathLst>
          </a:custGeom>
          <a:solidFill>
            <a:srgbClr val="FFFFFF"/>
          </a:solidFill>
          <a:ln w="9360">
            <a:solidFill>
              <a:srgbClr val="3465AF"/>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7297382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46213aa8c0_3_11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g46213aa8c0_3_11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46213aa8c0_3_11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g46213aa8c0_3_11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46213aa8c0_3_12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0" name="Google Shape;260;g46213aa8c0_3_12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46213aa8c0_3_12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g46213aa8c0_3_12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46213aa8c0_3_13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2" name="Google Shape;272;g46213aa8c0_3_13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46213aa8c0_3_13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g46213aa8c0_3_13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6213aa8c0_3_14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46213aa8c0_3_14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6213aa8c0_3_14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46213aa8c0_3_14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63131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6213aa8c0_3_14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46213aa8c0_3_14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427452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46213aa8c0_3_14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46213aa8c0_3_14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2227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46213aa8c0_3_3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g46213aa8c0_3_3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4021200" y="9721080"/>
            <a:ext cx="3075840" cy="513000"/>
          </a:xfrm>
          <a:prstGeom prst="rect">
            <a:avLst/>
          </a:prstGeom>
          <a:noFill/>
          <a:ln>
            <a:noFill/>
          </a:ln>
        </p:spPr>
        <p:txBody>
          <a:bodyPr lIns="99000" tIns="49680" rIns="99000" bIns="49680" anchor="b"/>
          <a:lstStyle/>
          <a:p>
            <a:pPr algn="r">
              <a:lnSpc>
                <a:spcPct val="100000"/>
              </a:lnSpc>
            </a:pPr>
            <a:fld id="{320EBA2D-D0AE-47BA-AC28-7033C6738CA3}" type="slidenum">
              <a:rPr lang="pt-BR" sz="1300" b="0" strike="noStrike" spc="-1">
                <a:solidFill>
                  <a:srgbClr val="000000"/>
                </a:solidFill>
                <a:uFill>
                  <a:solidFill>
                    <a:srgbClr val="FFFFFF"/>
                  </a:solidFill>
                </a:uFill>
                <a:latin typeface="Calibri"/>
                <a:ea typeface="+mn-ea"/>
              </a:rPr>
              <a:t>42</a:t>
            </a:fld>
            <a:endParaRPr lang="pt-BR" sz="1400" b="0" strike="noStrike" spc="-1">
              <a:solidFill>
                <a:srgbClr val="000000"/>
              </a:solidFill>
              <a:uFill>
                <a:solidFill>
                  <a:srgbClr val="FFFFFF"/>
                </a:solidFill>
              </a:uFill>
              <a:latin typeface="Times New Roman"/>
            </a:endParaRPr>
          </a:p>
        </p:txBody>
      </p:sp>
      <p:sp>
        <p:nvSpPr>
          <p:cNvPr id="129" name="CustomShape 2"/>
          <p:cNvSpPr/>
          <p:nvPr/>
        </p:nvSpPr>
        <p:spPr>
          <a:xfrm>
            <a:off x="4022640" y="9723600"/>
            <a:ext cx="3076200" cy="510840"/>
          </a:xfrm>
          <a:prstGeom prst="rect">
            <a:avLst/>
          </a:prstGeom>
          <a:noFill/>
          <a:ln w="9360">
            <a:noFill/>
          </a:ln>
        </p:spPr>
        <p:style>
          <a:lnRef idx="0">
            <a:scrgbClr r="0" g="0" b="0"/>
          </a:lnRef>
          <a:fillRef idx="0">
            <a:scrgbClr r="0" g="0" b="0"/>
          </a:fillRef>
          <a:effectRef idx="0">
            <a:scrgbClr r="0" g="0" b="0"/>
          </a:effectRef>
          <a:fontRef idx="minor"/>
        </p:style>
      </p:sp>
      <p:sp>
        <p:nvSpPr>
          <p:cNvPr id="130" name="CustomShape 3"/>
          <p:cNvSpPr/>
          <p:nvPr/>
        </p:nvSpPr>
        <p:spPr>
          <a:xfrm>
            <a:off x="820800" y="4659480"/>
            <a:ext cx="5514480" cy="4765320"/>
          </a:xfrm>
          <a:prstGeom prst="rect">
            <a:avLst/>
          </a:prstGeom>
          <a:solidFill>
            <a:srgbClr val="FFFFFF"/>
          </a:solidFill>
          <a:ln w="9360">
            <a:solidFill>
              <a:srgbClr val="3465AF"/>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598847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extShape 1"/>
          <p:cNvSpPr txBox="1"/>
          <p:nvPr/>
        </p:nvSpPr>
        <p:spPr>
          <a:xfrm>
            <a:off x="4023898" y="9721080"/>
            <a:ext cx="3077904" cy="513000"/>
          </a:xfrm>
          <a:prstGeom prst="rect">
            <a:avLst/>
          </a:prstGeom>
          <a:noFill/>
          <a:ln>
            <a:noFill/>
          </a:ln>
        </p:spPr>
        <p:txBody>
          <a:bodyPr lIns="99000" tIns="49680" rIns="99000" bIns="49680" anchor="b"/>
          <a:lstStyle/>
          <a:p>
            <a:pPr algn="r">
              <a:lnSpc>
                <a:spcPct val="100000"/>
              </a:lnSpc>
            </a:pPr>
            <a:fld id="{5A60F7E3-ABD1-45D1-93AD-D6CB4D954F61}" type="slidenum">
              <a:rPr lang="pt-BR" sz="1300" b="0" strike="noStrike" spc="-1">
                <a:solidFill>
                  <a:srgbClr val="000000"/>
                </a:solidFill>
                <a:uFill>
                  <a:solidFill>
                    <a:srgbClr val="FFFFFF"/>
                  </a:solidFill>
                </a:uFill>
                <a:latin typeface="Calibri"/>
                <a:ea typeface="+mn-ea"/>
              </a:rPr>
              <a:t>43</a:t>
            </a:fld>
            <a:endParaRPr lang="pt-BR" sz="1400" b="0" strike="noStrike" spc="-1" dirty="0">
              <a:solidFill>
                <a:srgbClr val="000000"/>
              </a:solidFill>
              <a:uFill>
                <a:solidFill>
                  <a:srgbClr val="FFFFFF"/>
                </a:solidFill>
              </a:uFill>
              <a:latin typeface="Times New Roman"/>
            </a:endParaRPr>
          </a:p>
        </p:txBody>
      </p:sp>
      <p:sp>
        <p:nvSpPr>
          <p:cNvPr id="188" name="CustomShape 2"/>
          <p:cNvSpPr/>
          <p:nvPr/>
        </p:nvSpPr>
        <p:spPr>
          <a:xfrm>
            <a:off x="4025339" y="9723600"/>
            <a:ext cx="3078264" cy="510840"/>
          </a:xfrm>
          <a:prstGeom prst="rect">
            <a:avLst/>
          </a:prstGeom>
          <a:noFill/>
          <a:ln w="9360">
            <a:noFill/>
          </a:ln>
        </p:spPr>
        <p:style>
          <a:lnRef idx="0">
            <a:scrgbClr r="0" g="0" b="0"/>
          </a:lnRef>
          <a:fillRef idx="0">
            <a:scrgbClr r="0" g="0" b="0"/>
          </a:fillRef>
          <a:effectRef idx="0">
            <a:scrgbClr r="0" g="0" b="0"/>
          </a:effectRef>
          <a:fontRef idx="minor"/>
        </p:style>
      </p:sp>
      <p:sp>
        <p:nvSpPr>
          <p:cNvPr id="189" name="CustomShape 3"/>
          <p:cNvSpPr/>
          <p:nvPr/>
        </p:nvSpPr>
        <p:spPr>
          <a:xfrm>
            <a:off x="821351" y="4659480"/>
            <a:ext cx="5518180" cy="4765320"/>
          </a:xfrm>
          <a:prstGeom prst="rect">
            <a:avLst/>
          </a:prstGeom>
          <a:solidFill>
            <a:srgbClr val="FFFFFF"/>
          </a:solidFill>
          <a:ln w="9360">
            <a:solidFill>
              <a:srgbClr val="3465AF"/>
            </a:solidFill>
            <a:round/>
          </a:ln>
        </p:spPr>
        <p:style>
          <a:lnRef idx="0">
            <a:scrgbClr r="0" g="0" b="0"/>
          </a:lnRef>
          <a:fillRef idx="0">
            <a:scrgbClr r="0" g="0" b="0"/>
          </a:fillRef>
          <a:effectRef idx="0">
            <a:scrgbClr r="0" g="0" b="0"/>
          </a:effectRef>
          <a:fontRef idx="minor"/>
        </p:style>
      </p:sp>
      <p:sp>
        <p:nvSpPr>
          <p:cNvPr id="190" name="PlaceHolder 4"/>
          <p:cNvSpPr>
            <a:spLocks noGrp="1"/>
          </p:cNvSpPr>
          <p:nvPr>
            <p:ph type="body"/>
          </p:nvPr>
        </p:nvSpPr>
        <p:spPr>
          <a:xfrm>
            <a:off x="710396" y="4925520"/>
            <a:ext cx="5682810" cy="4029480"/>
          </a:xfrm>
          <a:prstGeom prst="rect">
            <a:avLst/>
          </a:prstGeom>
        </p:spPr>
        <p:txBody>
          <a:bodyPr lIns="99000" tIns="49680" rIns="99000" bIns="49680"/>
          <a:lstStyle/>
          <a:p>
            <a:endParaRPr lang="pt-BR" sz="20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0442054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4023898" y="9721080"/>
            <a:ext cx="3077904" cy="513000"/>
          </a:xfrm>
          <a:prstGeom prst="rect">
            <a:avLst/>
          </a:prstGeom>
          <a:noFill/>
          <a:ln>
            <a:noFill/>
          </a:ln>
        </p:spPr>
        <p:txBody>
          <a:bodyPr lIns="99000" tIns="49680" rIns="99000" bIns="49680" anchor="b"/>
          <a:lstStyle/>
          <a:p>
            <a:pPr algn="r">
              <a:lnSpc>
                <a:spcPct val="100000"/>
              </a:lnSpc>
            </a:pPr>
            <a:fld id="{A623D1A7-6920-4ECE-9132-F47210FE8A3B}" type="slidenum">
              <a:rPr lang="pt-BR" sz="1300" b="0" strike="noStrike" spc="-1">
                <a:solidFill>
                  <a:srgbClr val="000000"/>
                </a:solidFill>
                <a:uFill>
                  <a:solidFill>
                    <a:srgbClr val="FFFFFF"/>
                  </a:solidFill>
                </a:uFill>
                <a:latin typeface="Calibri"/>
                <a:ea typeface="+mn-ea"/>
              </a:rPr>
              <a:t>44</a:t>
            </a:fld>
            <a:endParaRPr lang="pt-BR" sz="1400" b="0" strike="noStrike" spc="-1" dirty="0">
              <a:solidFill>
                <a:srgbClr val="000000"/>
              </a:solidFill>
              <a:uFill>
                <a:solidFill>
                  <a:srgbClr val="FFFFFF"/>
                </a:solidFill>
              </a:uFill>
              <a:latin typeface="Times New Roman"/>
            </a:endParaRPr>
          </a:p>
        </p:txBody>
      </p:sp>
      <p:sp>
        <p:nvSpPr>
          <p:cNvPr id="83" name="CustomShape 2"/>
          <p:cNvSpPr/>
          <p:nvPr/>
        </p:nvSpPr>
        <p:spPr>
          <a:xfrm>
            <a:off x="4025339" y="9723600"/>
            <a:ext cx="3078264" cy="510840"/>
          </a:xfrm>
          <a:prstGeom prst="rect">
            <a:avLst/>
          </a:prstGeom>
          <a:noFill/>
          <a:ln w="9360">
            <a:noFill/>
          </a:ln>
        </p:spPr>
        <p:style>
          <a:lnRef idx="0">
            <a:scrgbClr r="0" g="0" b="0"/>
          </a:lnRef>
          <a:fillRef idx="0">
            <a:scrgbClr r="0" g="0" b="0"/>
          </a:fillRef>
          <a:effectRef idx="0">
            <a:scrgbClr r="0" g="0" b="0"/>
          </a:effectRef>
          <a:fontRef idx="minor"/>
        </p:style>
      </p:sp>
      <p:sp>
        <p:nvSpPr>
          <p:cNvPr id="84" name="CustomShape 3"/>
          <p:cNvSpPr/>
          <p:nvPr/>
        </p:nvSpPr>
        <p:spPr>
          <a:xfrm>
            <a:off x="821351" y="4659480"/>
            <a:ext cx="5518180" cy="4765320"/>
          </a:xfrm>
          <a:prstGeom prst="rect">
            <a:avLst/>
          </a:prstGeom>
          <a:solidFill>
            <a:srgbClr val="FFFFFF"/>
          </a:solidFill>
          <a:ln w="9360">
            <a:solidFill>
              <a:srgbClr val="3465AF"/>
            </a:solidFill>
            <a:round/>
          </a:ln>
        </p:spPr>
        <p:style>
          <a:lnRef idx="0">
            <a:scrgbClr r="0" g="0" b="0"/>
          </a:lnRef>
          <a:fillRef idx="0">
            <a:scrgbClr r="0" g="0" b="0"/>
          </a:fillRef>
          <a:effectRef idx="0">
            <a:scrgbClr r="0" g="0" b="0"/>
          </a:effectRef>
          <a:fontRef idx="minor"/>
        </p:style>
      </p:sp>
      <p:sp>
        <p:nvSpPr>
          <p:cNvPr id="85" name="PlaceHolder 4"/>
          <p:cNvSpPr>
            <a:spLocks noGrp="1"/>
          </p:cNvSpPr>
          <p:nvPr>
            <p:ph type="body"/>
          </p:nvPr>
        </p:nvSpPr>
        <p:spPr>
          <a:xfrm>
            <a:off x="710396" y="4925520"/>
            <a:ext cx="5682810" cy="4029480"/>
          </a:xfrm>
          <a:prstGeom prst="rect">
            <a:avLst/>
          </a:prstGeom>
        </p:spPr>
        <p:txBody>
          <a:bodyPr lIns="99000" tIns="49680" rIns="99000" bIns="49680"/>
          <a:lstStyle/>
          <a:p>
            <a:pPr>
              <a:lnSpc>
                <a:spcPct val="100000"/>
              </a:lnSpc>
              <a:spcBef>
                <a:spcPts val="360"/>
              </a:spcBef>
            </a:pPr>
            <a:r>
              <a:rPr lang="pt-BR" sz="2000" b="0" strike="noStrike" spc="-1" dirty="0">
                <a:solidFill>
                  <a:srgbClr val="000000"/>
                </a:solidFill>
                <a:uFill>
                  <a:solidFill>
                    <a:srgbClr val="FFFFFF"/>
                  </a:solidFill>
                </a:uFill>
                <a:latin typeface="Arial"/>
              </a:rPr>
              <a:t>Retificação. Considerar movimento não fechado e fechado</a:t>
            </a:r>
          </a:p>
        </p:txBody>
      </p:sp>
    </p:spTree>
    <p:extLst>
      <p:ext uri="{BB962C8B-B14F-4D97-AF65-F5344CB8AC3E}">
        <p14:creationId xmlns:p14="http://schemas.microsoft.com/office/powerpoint/2010/main" val="25852662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4023898" y="9721080"/>
            <a:ext cx="3077904" cy="513000"/>
          </a:xfrm>
          <a:prstGeom prst="rect">
            <a:avLst/>
          </a:prstGeom>
          <a:noFill/>
          <a:ln>
            <a:noFill/>
          </a:ln>
        </p:spPr>
        <p:txBody>
          <a:bodyPr lIns="99000" tIns="49680" rIns="99000" bIns="49680" anchor="b"/>
          <a:lstStyle/>
          <a:p>
            <a:pPr algn="r">
              <a:lnSpc>
                <a:spcPct val="100000"/>
              </a:lnSpc>
            </a:pPr>
            <a:fld id="{D0877A95-30DE-4268-9520-17C74531D02C}" type="slidenum">
              <a:rPr lang="pt-BR" sz="1300" b="0" strike="noStrike" spc="-1">
                <a:solidFill>
                  <a:srgbClr val="000000"/>
                </a:solidFill>
                <a:uFill>
                  <a:solidFill>
                    <a:srgbClr val="FFFFFF"/>
                  </a:solidFill>
                </a:uFill>
                <a:latin typeface="Calibri"/>
                <a:ea typeface="+mn-ea"/>
              </a:rPr>
              <a:t>45</a:t>
            </a:fld>
            <a:endParaRPr lang="pt-BR" sz="1400" b="0" strike="noStrike" spc="-1" dirty="0">
              <a:solidFill>
                <a:srgbClr val="000000"/>
              </a:solidFill>
              <a:uFill>
                <a:solidFill>
                  <a:srgbClr val="FFFFFF"/>
                </a:solidFill>
              </a:uFill>
              <a:latin typeface="Times New Roman"/>
            </a:endParaRPr>
          </a:p>
        </p:txBody>
      </p:sp>
      <p:sp>
        <p:nvSpPr>
          <p:cNvPr id="216" name="PlaceHolder 2"/>
          <p:cNvSpPr>
            <a:spLocks noGrp="1"/>
          </p:cNvSpPr>
          <p:nvPr>
            <p:ph type="body"/>
          </p:nvPr>
        </p:nvSpPr>
        <p:spPr>
          <a:xfrm>
            <a:off x="710396" y="4925520"/>
            <a:ext cx="5682810" cy="4029480"/>
          </a:xfrm>
          <a:prstGeom prst="rect">
            <a:avLst/>
          </a:prstGeom>
        </p:spPr>
        <p:txBody>
          <a:bodyPr lIns="99000" tIns="49680" rIns="99000" bIns="49680" anchor="ctr"/>
          <a:lstStyle/>
          <a:p>
            <a:endParaRPr lang="pt-BR" sz="20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8781861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213aa8c0_3_14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g46213aa8c0_3_14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46213aa8c0_3_15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g46213aa8c0_3_15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46213aa8c0_3_15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2" name="Google Shape;302;g46213aa8c0_3_15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46213aa8c0_3_16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8" name="Google Shape;308;g46213aa8c0_3_16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6213aa8c0_3_16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4" name="Google Shape;314;g46213aa8c0_3_16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46213aa8c0_3_17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0" name="Google Shape;320;g46213aa8c0_3_17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46213aa8c0_3_3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g46213aa8c0_3_3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46213aa8c0_3_17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6" name="Google Shape;326;g46213aa8c0_3_17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46213aa8c0_3_18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2" name="Google Shape;332;g46213aa8c0_3_18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46213aa8c0_3_250: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7" name="Google Shape;407;g46213aa8c0_3_250: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46213aa8c0_3_2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6" name="Google Shape;146;g46213aa8c0_3_2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763757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46213aa8c0_3_5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g46213aa8c0_3_5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673834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3:notes"/>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79" name="Google Shape;179;p3: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687035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4:notes"/>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85" name="Google Shape;185;p4: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26309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5:notes"/>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06" name="Google Shape;206;p5: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981684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6:notes"/>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12" name="Google Shape;212;p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198488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18" name="Google Shape;218;p7: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12100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46213aa8c0_3_4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g46213aa8c0_3_4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8:notes"/>
          <p:cNvSpPr txBox="1">
            <a:spLocks noGrp="1"/>
          </p:cNvSpPr>
          <p:nvPr>
            <p:ph type="body" idx="1"/>
          </p:nvPr>
        </p:nvSpPr>
        <p:spPr>
          <a:xfrm>
            <a:off x="710400" y="4861425"/>
            <a:ext cx="5683225" cy="46055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224" name="Google Shape;224;p8: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88134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46213aa8c0_3_46: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0" name="Google Shape;170;g46213aa8c0_3_46: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46213aa8c0_3_51:notes"/>
          <p:cNvSpPr txBox="1">
            <a:spLocks noGrp="1"/>
          </p:cNvSpPr>
          <p:nvPr>
            <p:ph type="body" idx="1"/>
          </p:nvPr>
        </p:nvSpPr>
        <p:spPr>
          <a:xfrm>
            <a:off x="709612" y="4860925"/>
            <a:ext cx="5683250" cy="460533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g46213aa8c0_3_51:notes"/>
          <p:cNvSpPr>
            <a:spLocks noGrp="1" noRot="1" noChangeAspect="1"/>
          </p:cNvSpPr>
          <p:nvPr>
            <p:ph type="sldImg" idx="2"/>
          </p:nvPr>
        </p:nvSpPr>
        <p:spPr>
          <a:xfrm>
            <a:off x="995363" y="768350"/>
            <a:ext cx="5113337" cy="38369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 name="CustomShape 1"/>
          <p:cNvSpPr/>
          <p:nvPr/>
        </p:nvSpPr>
        <p:spPr>
          <a:xfrm>
            <a:off x="4025339" y="9723600"/>
            <a:ext cx="3074661" cy="507240"/>
          </a:xfrm>
          <a:prstGeom prst="rect">
            <a:avLst/>
          </a:prstGeom>
          <a:noFill/>
          <a:ln>
            <a:noFill/>
          </a:ln>
        </p:spPr>
        <p:style>
          <a:lnRef idx="0">
            <a:scrgbClr r="0" g="0" b="0"/>
          </a:lnRef>
          <a:fillRef idx="0">
            <a:scrgbClr r="0" g="0" b="0"/>
          </a:fillRef>
          <a:effectRef idx="0">
            <a:scrgbClr r="0" g="0" b="0"/>
          </a:effectRef>
          <a:fontRef idx="minor"/>
        </p:style>
        <p:txBody>
          <a:bodyPr lIns="97560" tIns="50760" rIns="97560" bIns="50760" anchor="b"/>
          <a:lstStyle/>
          <a:p>
            <a:pPr>
              <a:lnSpc>
                <a:spcPct val="100000"/>
              </a:lnSpc>
            </a:pPr>
            <a:fld id="{6B88F919-CAEB-46A8-8300-B2A147E3C19E}" type="slidenum">
              <a:rPr lang="pt-BR" sz="1200" b="0" strike="noStrike" spc="-1">
                <a:solidFill>
                  <a:srgbClr val="000000"/>
                </a:solidFill>
                <a:uFill>
                  <a:solidFill>
                    <a:srgbClr val="FFFFFF"/>
                  </a:solidFill>
                </a:uFill>
                <a:latin typeface="Calibri"/>
                <a:ea typeface="Arial"/>
              </a:rPr>
              <a:t>11</a:t>
            </a:fld>
            <a:endParaRPr lang="pt-BR" sz="1800" b="0" strike="noStrike" spc="-1" dirty="0">
              <a:solidFill>
                <a:srgbClr val="000000"/>
              </a:solidFill>
              <a:uFill>
                <a:solidFill>
                  <a:srgbClr val="FFFFFF"/>
                </a:solidFill>
              </a:uFill>
              <a:latin typeface="Arial"/>
            </a:endParaRPr>
          </a:p>
        </p:txBody>
      </p:sp>
      <p:sp>
        <p:nvSpPr>
          <p:cNvPr id="1762" name="PlaceHolder 2"/>
          <p:cNvSpPr>
            <a:spLocks noGrp="1"/>
          </p:cNvSpPr>
          <p:nvPr>
            <p:ph type="body"/>
          </p:nvPr>
        </p:nvSpPr>
        <p:spPr>
          <a:xfrm>
            <a:off x="686260" y="4400640"/>
            <a:ext cx="5489360" cy="3599640"/>
          </a:xfrm>
          <a:prstGeom prst="rect">
            <a:avLst/>
          </a:prstGeom>
        </p:spPr>
        <p:txBody>
          <a:bodyPr lIns="0" tIns="91440" rIns="0" bIns="91440" anchor="ctr"/>
          <a:lstStyle/>
          <a:p>
            <a:endParaRPr lang="pt-BR" sz="20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555729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7" name="CustomShape 1"/>
          <p:cNvSpPr/>
          <p:nvPr/>
        </p:nvSpPr>
        <p:spPr>
          <a:xfrm>
            <a:off x="4025339" y="9723600"/>
            <a:ext cx="3074661" cy="507240"/>
          </a:xfrm>
          <a:prstGeom prst="rect">
            <a:avLst/>
          </a:prstGeom>
          <a:noFill/>
          <a:ln>
            <a:noFill/>
          </a:ln>
        </p:spPr>
        <p:style>
          <a:lnRef idx="0">
            <a:scrgbClr r="0" g="0" b="0"/>
          </a:lnRef>
          <a:fillRef idx="0">
            <a:scrgbClr r="0" g="0" b="0"/>
          </a:fillRef>
          <a:effectRef idx="0">
            <a:scrgbClr r="0" g="0" b="0"/>
          </a:effectRef>
          <a:fontRef idx="minor"/>
        </p:style>
        <p:txBody>
          <a:bodyPr lIns="97560" tIns="50760" rIns="97560" bIns="50760" anchor="b"/>
          <a:lstStyle/>
          <a:p>
            <a:pPr>
              <a:lnSpc>
                <a:spcPct val="100000"/>
              </a:lnSpc>
            </a:pPr>
            <a:fld id="{DB1A24C2-EF4C-4BB6-B12A-D392AD7615D8}" type="slidenum">
              <a:rPr lang="pt-BR" sz="1400" b="0" strike="noStrike" spc="-1">
                <a:solidFill>
                  <a:srgbClr val="000000"/>
                </a:solidFill>
                <a:uFill>
                  <a:solidFill>
                    <a:srgbClr val="FFFFFF"/>
                  </a:solidFill>
                </a:uFill>
                <a:latin typeface="Times New Roman"/>
                <a:ea typeface="Arial"/>
              </a:rPr>
              <a:t>18</a:t>
            </a:fld>
            <a:endParaRPr lang="pt-BR" sz="1800" b="0" strike="noStrike" spc="-1" dirty="0">
              <a:solidFill>
                <a:srgbClr val="000000"/>
              </a:solidFill>
              <a:uFill>
                <a:solidFill>
                  <a:srgbClr val="FFFFFF"/>
                </a:solidFill>
              </a:uFill>
              <a:latin typeface="Arial"/>
            </a:endParaRPr>
          </a:p>
        </p:txBody>
      </p:sp>
      <p:sp>
        <p:nvSpPr>
          <p:cNvPr id="1768" name="CustomShape 2"/>
          <p:cNvSpPr/>
          <p:nvPr/>
        </p:nvSpPr>
        <p:spPr>
          <a:xfrm>
            <a:off x="4023898" y="9721800"/>
            <a:ext cx="3077904" cy="511920"/>
          </a:xfrm>
          <a:prstGeom prst="rect">
            <a:avLst/>
          </a:prstGeom>
          <a:noFill/>
          <a:ln>
            <a:noFill/>
          </a:ln>
        </p:spPr>
        <p:style>
          <a:lnRef idx="0">
            <a:scrgbClr r="0" g="0" b="0"/>
          </a:lnRef>
          <a:fillRef idx="0">
            <a:scrgbClr r="0" g="0" b="0"/>
          </a:fillRef>
          <a:effectRef idx="0">
            <a:scrgbClr r="0" g="0" b="0"/>
          </a:effectRef>
          <a:fontRef idx="minor"/>
        </p:style>
        <p:txBody>
          <a:bodyPr lIns="99000" tIns="49680" rIns="99000" bIns="49680" anchor="b"/>
          <a:lstStyle/>
          <a:p>
            <a:pPr algn="r">
              <a:lnSpc>
                <a:spcPct val="100000"/>
              </a:lnSpc>
            </a:pPr>
            <a:fld id="{42893CF7-69D2-405E-A2AC-E039E7EA30D4}" type="slidenum">
              <a:rPr lang="pt-BR" sz="1300" b="0" strike="noStrike" spc="-1">
                <a:solidFill>
                  <a:srgbClr val="000000"/>
                </a:solidFill>
                <a:uFill>
                  <a:solidFill>
                    <a:srgbClr val="FFFFFF"/>
                  </a:solidFill>
                </a:uFill>
                <a:latin typeface="Calibri"/>
                <a:ea typeface="Arial"/>
              </a:rPr>
              <a:t>18</a:t>
            </a:fld>
            <a:endParaRPr lang="pt-BR" sz="1800" b="0" strike="noStrike" spc="-1" dirty="0">
              <a:solidFill>
                <a:srgbClr val="000000"/>
              </a:solidFill>
              <a:uFill>
                <a:solidFill>
                  <a:srgbClr val="FFFFFF"/>
                </a:solidFill>
              </a:uFill>
              <a:latin typeface="Arial"/>
            </a:endParaRPr>
          </a:p>
        </p:txBody>
      </p:sp>
      <p:sp>
        <p:nvSpPr>
          <p:cNvPr id="1769" name="CustomShape 3"/>
          <p:cNvSpPr/>
          <p:nvPr/>
        </p:nvSpPr>
        <p:spPr>
          <a:xfrm>
            <a:off x="4025339" y="9723600"/>
            <a:ext cx="3077904" cy="510480"/>
          </a:xfrm>
          <a:custGeom>
            <a:avLst/>
            <a:gdLst/>
            <a:ahLst/>
            <a:cxnLst/>
            <a:rect l="l" t="t" r="r" b="b"/>
            <a:pathLst>
              <a:path w="3076575" h="511175">
                <a:moveTo>
                  <a:pt x="0" y="0"/>
                </a:moveTo>
                <a:lnTo>
                  <a:pt x="8546" y="0"/>
                </a:lnTo>
                <a:lnTo>
                  <a:pt x="8546" y="1420"/>
                </a:lnTo>
                <a:lnTo>
                  <a:pt x="0" y="1420"/>
                </a:lnTo>
                <a:lnTo>
                  <a:pt x="0" y="0"/>
                </a:lnTo>
                <a:close/>
              </a:path>
            </a:pathLst>
          </a:custGeom>
          <a:noFill/>
          <a:ln>
            <a:noFill/>
          </a:ln>
        </p:spPr>
        <p:style>
          <a:lnRef idx="0">
            <a:scrgbClr r="0" g="0" b="0"/>
          </a:lnRef>
          <a:fillRef idx="0">
            <a:scrgbClr r="0" g="0" b="0"/>
          </a:fillRef>
          <a:effectRef idx="0">
            <a:scrgbClr r="0" g="0" b="0"/>
          </a:effectRef>
          <a:fontRef idx="minor"/>
        </p:style>
      </p:sp>
      <p:sp>
        <p:nvSpPr>
          <p:cNvPr id="1770" name="CustomShape 4"/>
          <p:cNvSpPr/>
          <p:nvPr/>
        </p:nvSpPr>
        <p:spPr>
          <a:xfrm>
            <a:off x="821351" y="4659480"/>
            <a:ext cx="5517819" cy="4764960"/>
          </a:xfrm>
          <a:custGeom>
            <a:avLst/>
            <a:gdLst/>
            <a:ahLst/>
            <a:cxnLst/>
            <a:rect l="l" t="t" r="r" b="b"/>
            <a:pathLst>
              <a:path w="5514975" h="4765675">
                <a:moveTo>
                  <a:pt x="0" y="0"/>
                </a:moveTo>
                <a:lnTo>
                  <a:pt x="15319" y="0"/>
                </a:lnTo>
                <a:lnTo>
                  <a:pt x="15319" y="13238"/>
                </a:lnTo>
                <a:lnTo>
                  <a:pt x="0" y="13238"/>
                </a:lnTo>
                <a:lnTo>
                  <a:pt x="0" y="0"/>
                </a:lnTo>
                <a:close/>
              </a:path>
            </a:pathLst>
          </a:custGeom>
          <a:solidFill>
            <a:srgbClr val="FFFFFF"/>
          </a:solidFill>
          <a:ln w="9360">
            <a:solidFill>
              <a:srgbClr val="3465AF"/>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989189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45"/>
        <p:cNvGrpSpPr/>
        <p:nvPr/>
      </p:nvGrpSpPr>
      <p:grpSpPr>
        <a:xfrm>
          <a:off x="0" y="0"/>
          <a:ext cx="0" cy="0"/>
          <a:chOff x="0" y="0"/>
          <a:chExt cx="0" cy="0"/>
        </a:xfrm>
      </p:grpSpPr>
      <p:sp>
        <p:nvSpPr>
          <p:cNvPr id="46" name="Google Shape;46;p12"/>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47" name="Google Shape;47;p12"/>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12"/>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9" name="Google Shape;49;p12"/>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0" name="Google Shape;50;p12"/>
          <p:cNvSpPr txBox="1">
            <a:spLocks noGrp="1"/>
          </p:cNvSpPr>
          <p:nvPr>
            <p:ph type="body" idx="4"/>
          </p:nvPr>
        </p:nvSpPr>
        <p:spPr>
          <a:xfrm>
            <a:off x="45720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51"/>
        <p:cNvGrpSpPr/>
        <p:nvPr/>
      </p:nvGrpSpPr>
      <p:grpSpPr>
        <a:xfrm>
          <a:off x="0" y="0"/>
          <a:ext cx="0" cy="0"/>
          <a:chOff x="0" y="0"/>
          <a:chExt cx="0" cy="0"/>
        </a:xfrm>
      </p:grpSpPr>
      <p:sp>
        <p:nvSpPr>
          <p:cNvPr id="52" name="Google Shape;52;p13"/>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3" name="Google Shape;53;p13"/>
          <p:cNvSpPr txBox="1">
            <a:spLocks noGrp="1"/>
          </p:cNvSpPr>
          <p:nvPr>
            <p:ph type="body" idx="1"/>
          </p:nvPr>
        </p:nvSpPr>
        <p:spPr>
          <a:xfrm>
            <a:off x="457200" y="160452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body" idx="2"/>
          </p:nvPr>
        </p:nvSpPr>
        <p:spPr>
          <a:xfrm>
            <a:off x="3239640" y="160452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5" name="Google Shape;55;p13"/>
          <p:cNvSpPr txBox="1">
            <a:spLocks noGrp="1"/>
          </p:cNvSpPr>
          <p:nvPr>
            <p:ph type="body" idx="3"/>
          </p:nvPr>
        </p:nvSpPr>
        <p:spPr>
          <a:xfrm>
            <a:off x="6022080" y="160452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6" name="Google Shape;56;p13"/>
          <p:cNvSpPr txBox="1">
            <a:spLocks noGrp="1"/>
          </p:cNvSpPr>
          <p:nvPr>
            <p:ph type="body" idx="4"/>
          </p:nvPr>
        </p:nvSpPr>
        <p:spPr>
          <a:xfrm>
            <a:off x="6022080" y="368208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7" name="Google Shape;57;p13"/>
          <p:cNvSpPr txBox="1">
            <a:spLocks noGrp="1"/>
          </p:cNvSpPr>
          <p:nvPr>
            <p:ph type="body" idx="5"/>
          </p:nvPr>
        </p:nvSpPr>
        <p:spPr>
          <a:xfrm>
            <a:off x="3239640" y="368208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8" name="Google Shape;58;p13"/>
          <p:cNvSpPr txBox="1">
            <a:spLocks noGrp="1"/>
          </p:cNvSpPr>
          <p:nvPr>
            <p:ph type="body" idx="6"/>
          </p:nvPr>
        </p:nvSpPr>
        <p:spPr>
          <a:xfrm>
            <a:off x="457200" y="368208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6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8" name="Google Shape;68;p16"/>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9" name="Google Shape;69;p16"/>
          <p:cNvSpPr txBox="1">
            <a:spLocks noGrp="1"/>
          </p:cNvSpPr>
          <p:nvPr>
            <p:ph type="body" idx="2"/>
          </p:nvPr>
        </p:nvSpPr>
        <p:spPr>
          <a:xfrm>
            <a:off x="467424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7"/>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72"/>
        <p:cNvGrpSpPr/>
        <p:nvPr/>
      </p:nvGrpSpPr>
      <p:grpSpPr>
        <a:xfrm>
          <a:off x="0" y="0"/>
          <a:ext cx="0" cy="0"/>
          <a:chOff x="0" y="0"/>
          <a:chExt cx="0" cy="0"/>
        </a:xfrm>
      </p:grpSpPr>
      <p:sp>
        <p:nvSpPr>
          <p:cNvPr id="73" name="Google Shape;73;p18"/>
          <p:cNvSpPr txBox="1">
            <a:spLocks noGrp="1"/>
          </p:cNvSpPr>
          <p:nvPr>
            <p:ph type="subTitle" idx="1"/>
          </p:nvPr>
        </p:nvSpPr>
        <p:spPr>
          <a:xfrm>
            <a:off x="457200" y="273600"/>
            <a:ext cx="8228880" cy="5306400"/>
          </a:xfrm>
          <a:prstGeom prst="rect">
            <a:avLst/>
          </a:prstGeom>
          <a:noFill/>
          <a:ln>
            <a:noFill/>
          </a:ln>
        </p:spPr>
        <p:txBody>
          <a:bodyPr spcFirstLastPara="1" wrap="square" lIns="0" tIns="0" rIns="0" bIns="0" anchor="ctr" anchorCtr="0"/>
          <a:lstStyle>
            <a:lvl1pPr marR="0" lvl="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6" name="Google Shape;76;p19"/>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7" name="Google Shape;77;p19"/>
          <p:cNvSpPr txBox="1">
            <a:spLocks noGrp="1"/>
          </p:cNvSpPr>
          <p:nvPr>
            <p:ph type="body" idx="2"/>
          </p:nvPr>
        </p:nvSpPr>
        <p:spPr>
          <a:xfrm>
            <a:off x="45720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8" name="Google Shape;78;p19"/>
          <p:cNvSpPr txBox="1">
            <a:spLocks noGrp="1"/>
          </p:cNvSpPr>
          <p:nvPr>
            <p:ph type="body" idx="3"/>
          </p:nvPr>
        </p:nvSpPr>
        <p:spPr>
          <a:xfrm>
            <a:off x="467424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79"/>
        <p:cNvGrpSpPr/>
        <p:nvPr/>
      </p:nvGrpSpPr>
      <p:grpSpPr>
        <a:xfrm>
          <a:off x="0" y="0"/>
          <a:ext cx="0" cy="0"/>
          <a:chOff x="0" y="0"/>
          <a:chExt cx="0" cy="0"/>
        </a:xfrm>
      </p:grpSpPr>
      <p:sp>
        <p:nvSpPr>
          <p:cNvPr id="80" name="Google Shape;80;p20"/>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1" name="Google Shape;81;p20"/>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2" name="Google Shape;82;p20"/>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3" name="Google Shape;83;p20"/>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84"/>
        <p:cNvGrpSpPr/>
        <p:nvPr/>
      </p:nvGrpSpPr>
      <p:grpSpPr>
        <a:xfrm>
          <a:off x="0" y="0"/>
          <a:ext cx="0" cy="0"/>
          <a:chOff x="0" y="0"/>
          <a:chExt cx="0" cy="0"/>
        </a:xfrm>
      </p:grpSpPr>
      <p:sp>
        <p:nvSpPr>
          <p:cNvPr id="85" name="Google Shape;85;p21"/>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6" name="Google Shape;86;p21"/>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7" name="Google Shape;87;p21"/>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8" name="Google Shape;88;p21"/>
          <p:cNvSpPr txBox="1">
            <a:spLocks noGrp="1"/>
          </p:cNvSpPr>
          <p:nvPr>
            <p:ph type="body" idx="3"/>
          </p:nvPr>
        </p:nvSpPr>
        <p:spPr>
          <a:xfrm>
            <a:off x="457200" y="3682080"/>
            <a:ext cx="822924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89"/>
        <p:cNvGrpSpPr/>
        <p:nvPr/>
      </p:nvGrpSpPr>
      <p:grpSpPr>
        <a:xfrm>
          <a:off x="0" y="0"/>
          <a:ext cx="0" cy="0"/>
          <a:chOff x="0" y="0"/>
          <a:chExt cx="0" cy="0"/>
        </a:xfrm>
      </p:grpSpPr>
      <p:sp>
        <p:nvSpPr>
          <p:cNvPr id="90" name="Google Shape;90;p22"/>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91" name="Google Shape;91;p22"/>
          <p:cNvSpPr txBox="1">
            <a:spLocks noGrp="1"/>
          </p:cNvSpPr>
          <p:nvPr>
            <p:ph type="body" idx="1"/>
          </p:nvPr>
        </p:nvSpPr>
        <p:spPr>
          <a:xfrm>
            <a:off x="457200" y="1604520"/>
            <a:ext cx="822924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2" name="Google Shape;92;p22"/>
          <p:cNvSpPr txBox="1">
            <a:spLocks noGrp="1"/>
          </p:cNvSpPr>
          <p:nvPr>
            <p:ph type="body" idx="2"/>
          </p:nvPr>
        </p:nvSpPr>
        <p:spPr>
          <a:xfrm>
            <a:off x="457200" y="3682080"/>
            <a:ext cx="822924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7" name="Google Shape;17;p4"/>
          <p:cNvSpPr txBox="1">
            <a:spLocks noGrp="1"/>
          </p:cNvSpPr>
          <p:nvPr>
            <p:ph type="subTitle" idx="1"/>
          </p:nvPr>
        </p:nvSpPr>
        <p:spPr>
          <a:xfrm>
            <a:off x="457200" y="1604520"/>
            <a:ext cx="8229240" cy="3977280"/>
          </a:xfrm>
          <a:prstGeom prst="rect">
            <a:avLst/>
          </a:prstGeom>
          <a:noFill/>
          <a:ln>
            <a:noFill/>
          </a:ln>
        </p:spPr>
        <p:txBody>
          <a:bodyPr spcFirstLastPara="1" wrap="square" lIns="0" tIns="0" rIns="0" bIns="0" anchor="ctr" anchorCtr="0"/>
          <a:lstStyle>
            <a:lvl1pPr marR="0" lvl="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93"/>
        <p:cNvGrpSpPr/>
        <p:nvPr/>
      </p:nvGrpSpPr>
      <p:grpSpPr>
        <a:xfrm>
          <a:off x="0" y="0"/>
          <a:ext cx="0" cy="0"/>
          <a:chOff x="0" y="0"/>
          <a:chExt cx="0" cy="0"/>
        </a:xfrm>
      </p:grpSpPr>
      <p:sp>
        <p:nvSpPr>
          <p:cNvPr id="94" name="Google Shape;94;p23"/>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95" name="Google Shape;95;p23"/>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6" name="Google Shape;96;p23"/>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7" name="Google Shape;97;p23"/>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8" name="Google Shape;98;p23"/>
          <p:cNvSpPr txBox="1">
            <a:spLocks noGrp="1"/>
          </p:cNvSpPr>
          <p:nvPr>
            <p:ph type="body" idx="4"/>
          </p:nvPr>
        </p:nvSpPr>
        <p:spPr>
          <a:xfrm>
            <a:off x="45720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99"/>
        <p:cNvGrpSpPr/>
        <p:nvPr/>
      </p:nvGrpSpPr>
      <p:grpSpPr>
        <a:xfrm>
          <a:off x="0" y="0"/>
          <a:ext cx="0" cy="0"/>
          <a:chOff x="0" y="0"/>
          <a:chExt cx="0" cy="0"/>
        </a:xfrm>
      </p:grpSpPr>
      <p:sp>
        <p:nvSpPr>
          <p:cNvPr id="100" name="Google Shape;100;p24"/>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01" name="Google Shape;101;p24"/>
          <p:cNvSpPr txBox="1">
            <a:spLocks noGrp="1"/>
          </p:cNvSpPr>
          <p:nvPr>
            <p:ph type="body" idx="1"/>
          </p:nvPr>
        </p:nvSpPr>
        <p:spPr>
          <a:xfrm>
            <a:off x="457200" y="160452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2" name="Google Shape;102;p24"/>
          <p:cNvSpPr txBox="1">
            <a:spLocks noGrp="1"/>
          </p:cNvSpPr>
          <p:nvPr>
            <p:ph type="body" idx="2"/>
          </p:nvPr>
        </p:nvSpPr>
        <p:spPr>
          <a:xfrm>
            <a:off x="3239640" y="160452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3" name="Google Shape;103;p24"/>
          <p:cNvSpPr txBox="1">
            <a:spLocks noGrp="1"/>
          </p:cNvSpPr>
          <p:nvPr>
            <p:ph type="body" idx="3"/>
          </p:nvPr>
        </p:nvSpPr>
        <p:spPr>
          <a:xfrm>
            <a:off x="6022080" y="160452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4" name="Google Shape;104;p24"/>
          <p:cNvSpPr txBox="1">
            <a:spLocks noGrp="1"/>
          </p:cNvSpPr>
          <p:nvPr>
            <p:ph type="body" idx="4"/>
          </p:nvPr>
        </p:nvSpPr>
        <p:spPr>
          <a:xfrm>
            <a:off x="6022080" y="368208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5" name="Google Shape;105;p24"/>
          <p:cNvSpPr txBox="1">
            <a:spLocks noGrp="1"/>
          </p:cNvSpPr>
          <p:nvPr>
            <p:ph type="body" idx="5"/>
          </p:nvPr>
        </p:nvSpPr>
        <p:spPr>
          <a:xfrm>
            <a:off x="3239640" y="368208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6" name="Google Shape;106;p24"/>
          <p:cNvSpPr txBox="1">
            <a:spLocks noGrp="1"/>
          </p:cNvSpPr>
          <p:nvPr>
            <p:ph type="body" idx="6"/>
          </p:nvPr>
        </p:nvSpPr>
        <p:spPr>
          <a:xfrm>
            <a:off x="457200" y="3682080"/>
            <a:ext cx="26496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Content" type="obj">
  <p:cSld name="Title, Content">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4" name="Google Shape;14;p3"/>
          <p:cNvSpPr txBox="1">
            <a:spLocks noGrp="1"/>
          </p:cNvSpPr>
          <p:nvPr>
            <p:ph type="body" idx="1"/>
          </p:nvPr>
        </p:nvSpPr>
        <p:spPr>
          <a:xfrm>
            <a:off x="457200" y="1604520"/>
            <a:ext cx="822924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125989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0" name="Google Shape;20;p5"/>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 name="Google Shape;21;p5"/>
          <p:cNvSpPr txBox="1">
            <a:spLocks noGrp="1"/>
          </p:cNvSpPr>
          <p:nvPr>
            <p:ph type="body" idx="2"/>
          </p:nvPr>
        </p:nvSpPr>
        <p:spPr>
          <a:xfrm>
            <a:off x="467424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24"/>
        <p:cNvGrpSpPr/>
        <p:nvPr/>
      </p:nvGrpSpPr>
      <p:grpSpPr>
        <a:xfrm>
          <a:off x="0" y="0"/>
          <a:ext cx="0" cy="0"/>
          <a:chOff x="0" y="0"/>
          <a:chExt cx="0" cy="0"/>
        </a:xfrm>
      </p:grpSpPr>
      <p:sp>
        <p:nvSpPr>
          <p:cNvPr id="25" name="Google Shape;25;p7"/>
          <p:cNvSpPr txBox="1">
            <a:spLocks noGrp="1"/>
          </p:cNvSpPr>
          <p:nvPr>
            <p:ph type="subTitle" idx="1"/>
          </p:nvPr>
        </p:nvSpPr>
        <p:spPr>
          <a:xfrm>
            <a:off x="457200" y="273600"/>
            <a:ext cx="8228880" cy="5306400"/>
          </a:xfrm>
          <a:prstGeom prst="rect">
            <a:avLst/>
          </a:prstGeom>
          <a:noFill/>
          <a:ln>
            <a:noFill/>
          </a:ln>
        </p:spPr>
        <p:txBody>
          <a:bodyPr spcFirstLastPara="1" wrap="square" lIns="0" tIns="0" rIns="0" bIns="0" anchor="ctr" anchorCtr="0"/>
          <a:lstStyle>
            <a:lvl1pPr marR="0" lvl="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R="0" lvl="1"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R="0" lvl="2"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R="0" lvl="3"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R="0" lvl="4"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R="0" lvl="5"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26"/>
        <p:cNvGrpSpPr/>
        <p:nvPr/>
      </p:nvGrpSpPr>
      <p:grpSpPr>
        <a:xfrm>
          <a:off x="0" y="0"/>
          <a:ext cx="0" cy="0"/>
          <a:chOff x="0" y="0"/>
          <a:chExt cx="0" cy="0"/>
        </a:xfrm>
      </p:grpSpPr>
      <p:sp>
        <p:nvSpPr>
          <p:cNvPr id="27" name="Google Shape;27;p8"/>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8" name="Google Shape;28;p8"/>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 name="Google Shape;29;p8"/>
          <p:cNvSpPr txBox="1">
            <a:spLocks noGrp="1"/>
          </p:cNvSpPr>
          <p:nvPr>
            <p:ph type="body" idx="2"/>
          </p:nvPr>
        </p:nvSpPr>
        <p:spPr>
          <a:xfrm>
            <a:off x="45720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0" name="Google Shape;30;p8"/>
          <p:cNvSpPr txBox="1">
            <a:spLocks noGrp="1"/>
          </p:cNvSpPr>
          <p:nvPr>
            <p:ph type="body" idx="3"/>
          </p:nvPr>
        </p:nvSpPr>
        <p:spPr>
          <a:xfrm>
            <a:off x="467424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31"/>
        <p:cNvGrpSpPr/>
        <p:nvPr/>
      </p:nvGrpSpPr>
      <p:grpSpPr>
        <a:xfrm>
          <a:off x="0" y="0"/>
          <a:ext cx="0" cy="0"/>
          <a:chOff x="0" y="0"/>
          <a:chExt cx="0" cy="0"/>
        </a:xfrm>
      </p:grpSpPr>
      <p:sp>
        <p:nvSpPr>
          <p:cNvPr id="32" name="Google Shape;32;p9"/>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3" name="Google Shape;33;p9"/>
          <p:cNvSpPr txBox="1">
            <a:spLocks noGrp="1"/>
          </p:cNvSpPr>
          <p:nvPr>
            <p:ph type="body" idx="1"/>
          </p:nvPr>
        </p:nvSpPr>
        <p:spPr>
          <a:xfrm>
            <a:off x="457200" y="1604520"/>
            <a:ext cx="4015800" cy="397728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4" name="Google Shape;34;p9"/>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5" name="Google Shape;35;p9"/>
          <p:cNvSpPr txBox="1">
            <a:spLocks noGrp="1"/>
          </p:cNvSpPr>
          <p:nvPr>
            <p:ph type="body" idx="3"/>
          </p:nvPr>
        </p:nvSpPr>
        <p:spPr>
          <a:xfrm>
            <a:off x="4674240" y="368208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36"/>
        <p:cNvGrpSpPr/>
        <p:nvPr/>
      </p:nvGrpSpPr>
      <p:grpSpPr>
        <a:xfrm>
          <a:off x="0" y="0"/>
          <a:ext cx="0" cy="0"/>
          <a:chOff x="0" y="0"/>
          <a:chExt cx="0" cy="0"/>
        </a:xfrm>
      </p:grpSpPr>
      <p:sp>
        <p:nvSpPr>
          <p:cNvPr id="37" name="Google Shape;37;p10"/>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8" name="Google Shape;38;p10"/>
          <p:cNvSpPr txBox="1">
            <a:spLocks noGrp="1"/>
          </p:cNvSpPr>
          <p:nvPr>
            <p:ph type="body" idx="1"/>
          </p:nvPr>
        </p:nvSpPr>
        <p:spPr>
          <a:xfrm>
            <a:off x="45720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9" name="Google Shape;39;p10"/>
          <p:cNvSpPr txBox="1">
            <a:spLocks noGrp="1"/>
          </p:cNvSpPr>
          <p:nvPr>
            <p:ph type="body" idx="2"/>
          </p:nvPr>
        </p:nvSpPr>
        <p:spPr>
          <a:xfrm>
            <a:off x="4674240" y="1604520"/>
            <a:ext cx="401580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Google Shape;40;p10"/>
          <p:cNvSpPr txBox="1">
            <a:spLocks noGrp="1"/>
          </p:cNvSpPr>
          <p:nvPr>
            <p:ph type="body" idx="3"/>
          </p:nvPr>
        </p:nvSpPr>
        <p:spPr>
          <a:xfrm>
            <a:off x="457200" y="3682080"/>
            <a:ext cx="822924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41"/>
        <p:cNvGrpSpPr/>
        <p:nvPr/>
      </p:nvGrpSpPr>
      <p:grpSpPr>
        <a:xfrm>
          <a:off x="0" y="0"/>
          <a:ext cx="0" cy="0"/>
          <a:chOff x="0" y="0"/>
          <a:chExt cx="0" cy="0"/>
        </a:xfrm>
      </p:grpSpPr>
      <p:sp>
        <p:nvSpPr>
          <p:cNvPr id="42" name="Google Shape;42;p11"/>
          <p:cNvSpPr txBox="1">
            <a:spLocks noGrp="1"/>
          </p:cNvSpPr>
          <p:nvPr>
            <p:ph type="title"/>
          </p:nvPr>
        </p:nvSpPr>
        <p:spPr>
          <a:xfrm>
            <a:off x="457200" y="273600"/>
            <a:ext cx="8228880" cy="1144440"/>
          </a:xfrm>
          <a:prstGeom prst="rect">
            <a:avLst/>
          </a:prstGeom>
          <a:noFill/>
          <a:ln>
            <a:noFill/>
          </a:ln>
        </p:spPr>
        <p:txBody>
          <a:bodyPr spcFirstLastPara="1" wrap="square" lIns="0" tIns="0" rIns="0" bIns="0" anchor="ctr" anchorCtr="0"/>
          <a:lstStyle>
            <a:lvl1pPr marR="0" lvl="0" algn="l">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43" name="Google Shape;43;p11"/>
          <p:cNvSpPr txBox="1">
            <a:spLocks noGrp="1"/>
          </p:cNvSpPr>
          <p:nvPr>
            <p:ph type="body" idx="1"/>
          </p:nvPr>
        </p:nvSpPr>
        <p:spPr>
          <a:xfrm>
            <a:off x="457200" y="1604520"/>
            <a:ext cx="822924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4" name="Google Shape;44;p11"/>
          <p:cNvSpPr txBox="1">
            <a:spLocks noGrp="1"/>
          </p:cNvSpPr>
          <p:nvPr>
            <p:ph type="body" idx="2"/>
          </p:nvPr>
        </p:nvSpPr>
        <p:spPr>
          <a:xfrm>
            <a:off x="457200" y="3682080"/>
            <a:ext cx="8229240" cy="1896840"/>
          </a:xfrm>
          <a:prstGeom prst="rect">
            <a:avLst/>
          </a:prstGeom>
          <a:noFill/>
          <a:ln>
            <a:noFill/>
          </a:ln>
        </p:spPr>
        <p:txBody>
          <a:bodyPr spcFirstLastPara="1" wrap="square" lIns="0" tIns="0" rIns="0" bIns="0" anchor="t" anchorCtr="0"/>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pic>
        <p:nvPicPr>
          <p:cNvPr id="6" name="Google Shape;6;p1"/>
          <p:cNvPicPr preferRelativeResize="0"/>
          <p:nvPr/>
        </p:nvPicPr>
        <p:blipFill rotWithShape="1">
          <a:blip r:embed="rId13">
            <a:alphaModFix/>
          </a:blip>
          <a:srcRect/>
          <a:stretch/>
        </p:blipFill>
        <p:spPr>
          <a:xfrm>
            <a:off x="33337" y="28575"/>
            <a:ext cx="9075737" cy="6799262"/>
          </a:xfrm>
          <a:prstGeom prst="rect">
            <a:avLst/>
          </a:prstGeom>
          <a:noFill/>
          <a:ln>
            <a:noFill/>
          </a:ln>
        </p:spPr>
      </p:pic>
      <p:sp>
        <p:nvSpPr>
          <p:cNvPr id="7" name="Google Shape;7;p1"/>
          <p:cNvSpPr txBox="1"/>
          <p:nvPr/>
        </p:nvSpPr>
        <p:spPr>
          <a:xfrm>
            <a:off x="-228600" y="304800"/>
            <a:ext cx="9372600" cy="341312"/>
          </a:xfrm>
          <a:prstGeom prst="rect">
            <a:avLst/>
          </a:prstGeom>
          <a:noFill/>
          <a:ln>
            <a:noFill/>
          </a:ln>
        </p:spPr>
        <p:txBody>
          <a:bodyPr spcFirstLastPara="1" wrap="square" lIns="90000" tIns="46800" rIns="90000" bIns="46800" anchor="t" anchorCtr="0">
            <a:noAutofit/>
          </a:bodyPr>
          <a:lstStyle/>
          <a:p>
            <a:pPr marL="0" marR="0" lvl="0" indent="0" algn="r" rtl="0">
              <a:lnSpc>
                <a:spcPct val="100000"/>
              </a:lnSpc>
              <a:spcBef>
                <a:spcPts val="0"/>
              </a:spcBef>
              <a:spcAft>
                <a:spcPts val="0"/>
              </a:spcAft>
              <a:buClr>
                <a:srgbClr val="3EB25C"/>
              </a:buClr>
              <a:buSzPts val="1600"/>
              <a:buFont typeface="Tahoma"/>
              <a:buNone/>
            </a:pPr>
            <a:r>
              <a:rPr lang="en-US" sz="1600" b="0" i="0" u="none" strike="noStrike" cap="none">
                <a:solidFill>
                  <a:srgbClr val="3EB25C"/>
                </a:solidFill>
                <a:latin typeface="Tahoma"/>
                <a:ea typeface="Tahoma"/>
                <a:cs typeface="Tahoma"/>
                <a:sym typeface="Tahoma"/>
              </a:rPr>
              <a:t>                                   </a:t>
            </a:r>
            <a:r>
              <a:rPr lang="en-US" sz="1600" b="1" i="0" u="none" strike="noStrike" cap="none">
                <a:solidFill>
                  <a:srgbClr val="3EB25C"/>
                </a:solidFill>
                <a:latin typeface="Trebuchet MS"/>
                <a:ea typeface="Trebuchet MS"/>
                <a:cs typeface="Trebuchet MS"/>
                <a:sym typeface="Trebuchet MS"/>
              </a:rPr>
              <a:t>uma nova era nas relações entre </a:t>
            </a:r>
            <a:r>
              <a:rPr lang="en-US" sz="1600" b="1" i="0" u="none" strike="noStrike" cap="none">
                <a:solidFill>
                  <a:srgbClr val="CAC616"/>
                </a:solidFill>
                <a:latin typeface="Trebuchet MS"/>
                <a:ea typeface="Trebuchet MS"/>
                <a:cs typeface="Trebuchet MS"/>
                <a:sym typeface="Trebuchet MS"/>
              </a:rPr>
              <a:t>Empregadores</a:t>
            </a:r>
            <a:r>
              <a:rPr lang="en-US" sz="1600" b="1" i="0" u="none" strike="noStrike" cap="none">
                <a:solidFill>
                  <a:srgbClr val="3EB25C"/>
                </a:solidFill>
                <a:latin typeface="Trebuchet MS"/>
                <a:ea typeface="Trebuchet MS"/>
                <a:cs typeface="Trebuchet MS"/>
                <a:sym typeface="Trebuchet MS"/>
              </a:rPr>
              <a:t>, </a:t>
            </a:r>
            <a:r>
              <a:rPr lang="en-US" sz="1600" b="1" i="0" u="none" strike="noStrike" cap="none">
                <a:solidFill>
                  <a:srgbClr val="CAC616"/>
                </a:solidFill>
                <a:latin typeface="Trebuchet MS"/>
                <a:ea typeface="Trebuchet MS"/>
                <a:cs typeface="Trebuchet MS"/>
                <a:sym typeface="Trebuchet MS"/>
              </a:rPr>
              <a:t>Empregados</a:t>
            </a:r>
            <a:r>
              <a:rPr lang="en-US" sz="1600" b="1" i="0" u="none" strike="noStrike" cap="none">
                <a:solidFill>
                  <a:srgbClr val="3EB25C"/>
                </a:solidFill>
                <a:latin typeface="Trebuchet MS"/>
                <a:ea typeface="Trebuchet MS"/>
                <a:cs typeface="Trebuchet MS"/>
                <a:sym typeface="Trebuchet MS"/>
              </a:rPr>
              <a:t> e</a:t>
            </a:r>
            <a:r>
              <a:rPr lang="en-US" sz="1600" b="1" i="0" u="none" strike="noStrike" cap="none">
                <a:solidFill>
                  <a:srgbClr val="CAC616"/>
                </a:solidFill>
                <a:latin typeface="Trebuchet MS"/>
                <a:ea typeface="Trebuchet MS"/>
                <a:cs typeface="Trebuchet MS"/>
                <a:sym typeface="Trebuchet MS"/>
              </a:rPr>
              <a:t> Governo</a:t>
            </a:r>
            <a:r>
              <a:rPr lang="en-US" sz="1600" b="1" i="0" u="none" strike="noStrike" cap="none">
                <a:solidFill>
                  <a:srgbClr val="3EB25C"/>
                </a:solidFill>
                <a:latin typeface="Trebuchet MS"/>
                <a:ea typeface="Trebuchet MS"/>
                <a:cs typeface="Trebuchet MS"/>
                <a:sym typeface="Trebuchet MS"/>
              </a:rPr>
              <a:t>.</a:t>
            </a:r>
            <a:endParaRPr/>
          </a:p>
        </p:txBody>
      </p:sp>
      <p:pic>
        <p:nvPicPr>
          <p:cNvPr id="8" name="Google Shape;8;p1"/>
          <p:cNvPicPr preferRelativeResize="0"/>
          <p:nvPr/>
        </p:nvPicPr>
        <p:blipFill rotWithShape="1">
          <a:blip r:embed="rId14">
            <a:alphaModFix/>
          </a:blip>
          <a:srcRect/>
          <a:stretch/>
        </p:blipFill>
        <p:spPr>
          <a:xfrm>
            <a:off x="228600" y="228600"/>
            <a:ext cx="1800225" cy="514350"/>
          </a:xfrm>
          <a:prstGeom prst="rect">
            <a:avLst/>
          </a:prstGeom>
          <a:noFill/>
          <a:ln>
            <a:noFill/>
          </a:ln>
        </p:spPr>
      </p:pic>
      <p:sp>
        <p:nvSpPr>
          <p:cNvPr id="9" name="Google Shape;9;p1"/>
          <p:cNvSpPr txBox="1">
            <a:spLocks noGrp="1"/>
          </p:cNvSpPr>
          <p:nvPr>
            <p:ph type="title"/>
          </p:nvPr>
        </p:nvSpPr>
        <p:spPr>
          <a:xfrm>
            <a:off x="457200" y="273050"/>
            <a:ext cx="8229600" cy="114458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1"/>
          <p:cNvSpPr txBox="1">
            <a:spLocks noGrp="1"/>
          </p:cNvSpPr>
          <p:nvPr>
            <p:ph type="body" idx="1"/>
          </p:nvPr>
        </p:nvSpPr>
        <p:spPr>
          <a:xfrm>
            <a:off x="457200" y="1604962"/>
            <a:ext cx="8229600" cy="3976687"/>
          </a:xfrm>
          <a:prstGeom prst="rect">
            <a:avLst/>
          </a:prstGeom>
          <a:noFill/>
          <a:ln>
            <a:noFill/>
          </a:ln>
        </p:spPr>
        <p:txBody>
          <a:bodyPr spcFirstLastPara="1" wrap="square" lIns="0" tIns="0" rIns="0" bIns="0" anchor="t" anchorCtr="0"/>
          <a:lstStyle>
            <a:lvl1pPr marL="457200" marR="0" lvl="0"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9"/>
        <p:cNvGrpSpPr/>
        <p:nvPr/>
      </p:nvGrpSpPr>
      <p:grpSpPr>
        <a:xfrm>
          <a:off x="0" y="0"/>
          <a:ext cx="0" cy="0"/>
          <a:chOff x="0" y="0"/>
          <a:chExt cx="0" cy="0"/>
        </a:xfrm>
      </p:grpSpPr>
      <p:pic>
        <p:nvPicPr>
          <p:cNvPr id="60" name="Google Shape;60;p14"/>
          <p:cNvPicPr preferRelativeResize="0"/>
          <p:nvPr/>
        </p:nvPicPr>
        <p:blipFill rotWithShape="1">
          <a:blip r:embed="rId13">
            <a:alphaModFix/>
          </a:blip>
          <a:srcRect/>
          <a:stretch/>
        </p:blipFill>
        <p:spPr>
          <a:xfrm>
            <a:off x="33337" y="28575"/>
            <a:ext cx="9075737" cy="6799262"/>
          </a:xfrm>
          <a:prstGeom prst="rect">
            <a:avLst/>
          </a:prstGeom>
          <a:noFill/>
          <a:ln>
            <a:noFill/>
          </a:ln>
        </p:spPr>
      </p:pic>
      <p:sp>
        <p:nvSpPr>
          <p:cNvPr id="61" name="Google Shape;61;p14"/>
          <p:cNvSpPr txBox="1"/>
          <p:nvPr/>
        </p:nvSpPr>
        <p:spPr>
          <a:xfrm>
            <a:off x="-228600" y="304800"/>
            <a:ext cx="9372600" cy="341312"/>
          </a:xfrm>
          <a:prstGeom prst="rect">
            <a:avLst/>
          </a:prstGeom>
          <a:noFill/>
          <a:ln>
            <a:noFill/>
          </a:ln>
        </p:spPr>
        <p:txBody>
          <a:bodyPr spcFirstLastPara="1" wrap="square" lIns="90000" tIns="46800" rIns="90000" bIns="46800" anchor="t" anchorCtr="0">
            <a:noAutofit/>
          </a:bodyPr>
          <a:lstStyle/>
          <a:p>
            <a:pPr marL="0" marR="0" lvl="0" indent="0" algn="r" rtl="0">
              <a:lnSpc>
                <a:spcPct val="100000"/>
              </a:lnSpc>
              <a:spcBef>
                <a:spcPts val="0"/>
              </a:spcBef>
              <a:spcAft>
                <a:spcPts val="0"/>
              </a:spcAft>
              <a:buClr>
                <a:srgbClr val="3EB25C"/>
              </a:buClr>
              <a:buSzPts val="1600"/>
              <a:buFont typeface="Tahoma"/>
              <a:buNone/>
            </a:pPr>
            <a:r>
              <a:rPr lang="en-US" sz="1600" b="0" i="0" u="none">
                <a:solidFill>
                  <a:srgbClr val="3EB25C"/>
                </a:solidFill>
                <a:latin typeface="Tahoma"/>
                <a:ea typeface="Tahoma"/>
                <a:cs typeface="Tahoma"/>
                <a:sym typeface="Tahoma"/>
              </a:rPr>
              <a:t>                                   </a:t>
            </a:r>
            <a:r>
              <a:rPr lang="en-US" sz="1600" b="1" i="0" u="none">
                <a:solidFill>
                  <a:srgbClr val="3EB25C"/>
                </a:solidFill>
                <a:latin typeface="Trebuchet MS"/>
                <a:ea typeface="Trebuchet MS"/>
                <a:cs typeface="Trebuchet MS"/>
                <a:sym typeface="Trebuchet MS"/>
              </a:rPr>
              <a:t>uma nova era nas relações entre </a:t>
            </a:r>
            <a:r>
              <a:rPr lang="en-US" sz="1600" b="1" i="0" u="none">
                <a:solidFill>
                  <a:srgbClr val="CAC616"/>
                </a:solidFill>
                <a:latin typeface="Trebuchet MS"/>
                <a:ea typeface="Trebuchet MS"/>
                <a:cs typeface="Trebuchet MS"/>
                <a:sym typeface="Trebuchet MS"/>
              </a:rPr>
              <a:t>Empregadores</a:t>
            </a:r>
            <a:r>
              <a:rPr lang="en-US" sz="1600" b="1" i="0" u="none">
                <a:solidFill>
                  <a:srgbClr val="3EB25C"/>
                </a:solidFill>
                <a:latin typeface="Trebuchet MS"/>
                <a:ea typeface="Trebuchet MS"/>
                <a:cs typeface="Trebuchet MS"/>
                <a:sym typeface="Trebuchet MS"/>
              </a:rPr>
              <a:t>, </a:t>
            </a:r>
            <a:r>
              <a:rPr lang="en-US" sz="1600" b="1" i="0" u="none">
                <a:solidFill>
                  <a:srgbClr val="CAC616"/>
                </a:solidFill>
                <a:latin typeface="Trebuchet MS"/>
                <a:ea typeface="Trebuchet MS"/>
                <a:cs typeface="Trebuchet MS"/>
                <a:sym typeface="Trebuchet MS"/>
              </a:rPr>
              <a:t>Empregados</a:t>
            </a:r>
            <a:r>
              <a:rPr lang="en-US" sz="1600" b="1" i="0" u="none">
                <a:solidFill>
                  <a:srgbClr val="3EB25C"/>
                </a:solidFill>
                <a:latin typeface="Trebuchet MS"/>
                <a:ea typeface="Trebuchet MS"/>
                <a:cs typeface="Trebuchet MS"/>
                <a:sym typeface="Trebuchet MS"/>
              </a:rPr>
              <a:t> e</a:t>
            </a:r>
            <a:r>
              <a:rPr lang="en-US" sz="1600" b="1" i="0" u="none">
                <a:solidFill>
                  <a:srgbClr val="CAC616"/>
                </a:solidFill>
                <a:latin typeface="Trebuchet MS"/>
                <a:ea typeface="Trebuchet MS"/>
                <a:cs typeface="Trebuchet MS"/>
                <a:sym typeface="Trebuchet MS"/>
              </a:rPr>
              <a:t> Governo</a:t>
            </a:r>
            <a:r>
              <a:rPr lang="en-US" sz="1600" b="1" i="0" u="none">
                <a:solidFill>
                  <a:srgbClr val="3EB25C"/>
                </a:solidFill>
                <a:latin typeface="Trebuchet MS"/>
                <a:ea typeface="Trebuchet MS"/>
                <a:cs typeface="Trebuchet MS"/>
                <a:sym typeface="Trebuchet MS"/>
              </a:rPr>
              <a:t>.</a:t>
            </a:r>
            <a:endParaRPr/>
          </a:p>
        </p:txBody>
      </p:sp>
      <p:pic>
        <p:nvPicPr>
          <p:cNvPr id="62" name="Google Shape;62;p14"/>
          <p:cNvPicPr preferRelativeResize="0"/>
          <p:nvPr/>
        </p:nvPicPr>
        <p:blipFill rotWithShape="1">
          <a:blip r:embed="rId14">
            <a:alphaModFix/>
          </a:blip>
          <a:srcRect/>
          <a:stretch/>
        </p:blipFill>
        <p:spPr>
          <a:xfrm>
            <a:off x="228600" y="228600"/>
            <a:ext cx="1800225" cy="514350"/>
          </a:xfrm>
          <a:prstGeom prst="rect">
            <a:avLst/>
          </a:prstGeom>
          <a:noFill/>
          <a:ln>
            <a:noFill/>
          </a:ln>
        </p:spPr>
      </p:pic>
      <p:sp>
        <p:nvSpPr>
          <p:cNvPr id="63" name="Google Shape;63;p14"/>
          <p:cNvSpPr txBox="1">
            <a:spLocks noGrp="1"/>
          </p:cNvSpPr>
          <p:nvPr>
            <p:ph type="title"/>
          </p:nvPr>
        </p:nvSpPr>
        <p:spPr>
          <a:xfrm>
            <a:off x="457200" y="273050"/>
            <a:ext cx="8229600" cy="114458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4" name="Google Shape;64;p14"/>
          <p:cNvSpPr txBox="1">
            <a:spLocks noGrp="1"/>
          </p:cNvSpPr>
          <p:nvPr>
            <p:ph type="body" idx="1"/>
          </p:nvPr>
        </p:nvSpPr>
        <p:spPr>
          <a:xfrm>
            <a:off x="457200" y="1604962"/>
            <a:ext cx="8229600" cy="3976687"/>
          </a:xfrm>
          <a:prstGeom prst="rect">
            <a:avLst/>
          </a:prstGeom>
          <a:noFill/>
          <a:ln>
            <a:noFill/>
          </a:ln>
        </p:spPr>
        <p:txBody>
          <a:bodyPr spcFirstLastPara="1" wrap="square" lIns="0" tIns="0" rIns="0" bIns="0" anchor="t" anchorCtr="0"/>
          <a:lstStyle>
            <a:lvl1pPr marL="457200" marR="0" lvl="0"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L="914400" marR="0" lvl="1"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L="1371600" marR="0" lvl="2"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L="1828800" marR="0" lvl="3"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L="2286000" marR="0" lvl="4"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L="2743200" marR="0" lvl="5"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portal.esocial.gov.br/manuais/nota-orientativa-007-2018-me-epp.pdf"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hyperlink" Target="https://portal.esocial.gov.br/manuais/nota-orientativa-010-2018-adiantamento-integral-13o.pdf" TargetMode="External"/><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3.xml"/><Relationship Id="rId1" Type="http://schemas.openxmlformats.org/officeDocument/2006/relationships/slideLayout" Target="../slideLayouts/slideLayout2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hyperlink" Target="https://portal.esocial.gov.br/servicos/contato-1"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6.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 name="Shape 62"/>
          <p:cNvPicPr/>
          <p:nvPr/>
        </p:nvPicPr>
        <p:blipFill>
          <a:blip r:embed="rId2"/>
          <a:stretch/>
        </p:blipFill>
        <p:spPr>
          <a:xfrm>
            <a:off x="0" y="-27000"/>
            <a:ext cx="9143280" cy="2591640"/>
          </a:xfrm>
          <a:prstGeom prst="rect">
            <a:avLst/>
          </a:prstGeom>
          <a:ln>
            <a:noFill/>
          </a:ln>
        </p:spPr>
      </p:pic>
      <p:pic>
        <p:nvPicPr>
          <p:cNvPr id="170" name="Shape 63"/>
          <p:cNvPicPr/>
          <p:nvPr/>
        </p:nvPicPr>
        <p:blipFill>
          <a:blip r:embed="rId3"/>
          <a:stretch/>
        </p:blipFill>
        <p:spPr>
          <a:xfrm>
            <a:off x="6875681" y="5897520"/>
            <a:ext cx="1520280" cy="505800"/>
          </a:xfrm>
          <a:prstGeom prst="rect">
            <a:avLst/>
          </a:prstGeom>
          <a:ln>
            <a:noFill/>
          </a:ln>
        </p:spPr>
      </p:pic>
      <p:sp>
        <p:nvSpPr>
          <p:cNvPr id="171" name="CustomShape 1"/>
          <p:cNvSpPr/>
          <p:nvPr/>
        </p:nvSpPr>
        <p:spPr>
          <a:xfrm>
            <a:off x="0" y="2650680"/>
            <a:ext cx="9143280" cy="169975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4000" b="1" strike="noStrike" spc="-1" dirty="0">
                <a:solidFill>
                  <a:srgbClr val="262699"/>
                </a:solidFill>
                <a:uFill>
                  <a:solidFill>
                    <a:srgbClr val="FFFFFF"/>
                  </a:solidFill>
                </a:uFill>
                <a:latin typeface="Arial"/>
                <a:ea typeface="Arial"/>
              </a:rPr>
              <a:t>SALA ESPECIAL DE ATENDIMENTO</a:t>
            </a:r>
            <a:endParaRPr lang="pt-BR" sz="1800" b="0" strike="noStrike" spc="-1" dirty="0">
              <a:solidFill>
                <a:srgbClr val="000000"/>
              </a:solidFill>
              <a:uFill>
                <a:solidFill>
                  <a:srgbClr val="FFFFFF"/>
                </a:solidFill>
              </a:uFill>
              <a:latin typeface="Arial"/>
            </a:endParaRPr>
          </a:p>
          <a:p>
            <a:pPr algn="ctr">
              <a:lnSpc>
                <a:spcPct val="100000"/>
              </a:lnSpc>
            </a:pPr>
            <a:endParaRPr lang="pt-BR" sz="1800" b="0" strike="noStrike" spc="-1" dirty="0">
              <a:solidFill>
                <a:srgbClr val="000000"/>
              </a:solidFill>
              <a:uFill>
                <a:solidFill>
                  <a:srgbClr val="FFFFFF"/>
                </a:solidFill>
              </a:uFill>
              <a:latin typeface="Arial"/>
            </a:endParaRPr>
          </a:p>
          <a:p>
            <a:pPr algn="ctr">
              <a:lnSpc>
                <a:spcPct val="100000"/>
              </a:lnSpc>
            </a:pPr>
            <a:r>
              <a:rPr lang="pt-BR" sz="3200" b="0" strike="noStrike" spc="-1" dirty="0">
                <a:solidFill>
                  <a:srgbClr val="245488"/>
                </a:solidFill>
                <a:uFill>
                  <a:solidFill>
                    <a:srgbClr val="FFFFFF"/>
                  </a:solidFill>
                </a:uFill>
                <a:latin typeface="Arial"/>
                <a:ea typeface="Arial"/>
              </a:rPr>
              <a:t>Maceió / AL</a:t>
            </a:r>
            <a:endParaRPr lang="pt-BR" sz="1800" b="0" strike="noStrike" spc="-1" dirty="0">
              <a:solidFill>
                <a:srgbClr val="000000"/>
              </a:solidFill>
              <a:uFill>
                <a:solidFill>
                  <a:srgbClr val="FFFFFF"/>
                </a:solidFill>
              </a:uFill>
              <a:latin typeface="Arial"/>
            </a:endParaRPr>
          </a:p>
          <a:p>
            <a:pPr>
              <a:lnSpc>
                <a:spcPct val="100000"/>
              </a:lnSpc>
            </a:pPr>
            <a:endParaRPr lang="pt-BR" sz="1800" b="0" strike="noStrike" spc="-1" dirty="0">
              <a:solidFill>
                <a:srgbClr val="000000"/>
              </a:solidFill>
              <a:uFill>
                <a:solidFill>
                  <a:srgbClr val="FFFFFF"/>
                </a:solidFill>
              </a:uFill>
              <a:latin typeface="Arial"/>
            </a:endParaRPr>
          </a:p>
        </p:txBody>
      </p:sp>
      <p:pic>
        <p:nvPicPr>
          <p:cNvPr id="172" name="Shape 69"/>
          <p:cNvPicPr/>
          <p:nvPr/>
        </p:nvPicPr>
        <p:blipFill>
          <a:blip r:embed="rId4"/>
          <a:stretch/>
        </p:blipFill>
        <p:spPr>
          <a:xfrm>
            <a:off x="624938" y="5950800"/>
            <a:ext cx="1761480" cy="399240"/>
          </a:xfrm>
          <a:prstGeom prst="rect">
            <a:avLst/>
          </a:prstGeom>
          <a:ln>
            <a:noFill/>
          </a:ln>
        </p:spPr>
      </p:pic>
      <p:sp>
        <p:nvSpPr>
          <p:cNvPr id="173" name="CustomShape 2"/>
          <p:cNvSpPr/>
          <p:nvPr/>
        </p:nvSpPr>
        <p:spPr>
          <a:xfrm>
            <a:off x="2472079" y="5843160"/>
            <a:ext cx="1885320" cy="734400"/>
          </a:xfrm>
          <a:prstGeom prst="rect">
            <a:avLst/>
          </a:prstGeom>
          <a:noFill/>
          <a:ln>
            <a:noFill/>
          </a:ln>
        </p:spPr>
        <p:style>
          <a:lnRef idx="0">
            <a:scrgbClr r="0" g="0" b="0"/>
          </a:lnRef>
          <a:fillRef idx="0">
            <a:scrgbClr r="0" g="0" b="0"/>
          </a:fillRef>
          <a:effectRef idx="0">
            <a:scrgbClr r="0" g="0" b="0"/>
          </a:effectRef>
          <a:fontRef idx="minor"/>
        </p:style>
        <p:txBody>
          <a:bodyPr lIns="36000" tIns="36000" rIns="0" bIns="36000"/>
          <a:lstStyle/>
          <a:p>
            <a:pPr algn="r">
              <a:lnSpc>
                <a:spcPct val="100000"/>
              </a:lnSpc>
            </a:pPr>
            <a:r>
              <a:rPr lang="pt-BR" sz="2000" b="0" strike="noStrike" spc="-1" dirty="0">
                <a:solidFill>
                  <a:srgbClr val="000000"/>
                </a:solidFill>
                <a:uFill>
                  <a:solidFill>
                    <a:srgbClr val="FFFFFF"/>
                  </a:solidFill>
                </a:uFill>
                <a:latin typeface="Arial"/>
                <a:ea typeface="Arial"/>
              </a:rPr>
              <a:t>Ministério do </a:t>
            </a:r>
            <a:endParaRPr lang="pt-BR" sz="1800" b="0" strike="noStrike" spc="-1" dirty="0">
              <a:solidFill>
                <a:srgbClr val="000000"/>
              </a:solidFill>
              <a:uFill>
                <a:solidFill>
                  <a:srgbClr val="FFFFFF"/>
                </a:solidFill>
              </a:uFill>
              <a:latin typeface="Arial"/>
            </a:endParaRPr>
          </a:p>
          <a:p>
            <a:pPr algn="r">
              <a:lnSpc>
                <a:spcPct val="100000"/>
              </a:lnSpc>
            </a:pPr>
            <a:r>
              <a:rPr lang="pt-BR" sz="2000" b="1" strike="noStrike" spc="-1" dirty="0">
                <a:solidFill>
                  <a:srgbClr val="000000"/>
                </a:solidFill>
                <a:uFill>
                  <a:solidFill>
                    <a:srgbClr val="FFFFFF"/>
                  </a:solidFill>
                </a:uFill>
                <a:latin typeface="Arial Black"/>
                <a:ea typeface="Arial Black"/>
              </a:rPr>
              <a:t>Trabalho</a:t>
            </a:r>
            <a:endParaRPr lang="pt-BR" sz="1800" b="0" strike="noStrike" spc="-1" dirty="0">
              <a:solidFill>
                <a:srgbClr val="000000"/>
              </a:solidFill>
              <a:uFill>
                <a:solidFill>
                  <a:srgbClr val="FFFFFF"/>
                </a:solidFill>
              </a:uFill>
              <a:latin typeface="Arial"/>
            </a:endParaRPr>
          </a:p>
        </p:txBody>
      </p:sp>
      <p:pic>
        <p:nvPicPr>
          <p:cNvPr id="175" name="Imagem 1"/>
          <p:cNvPicPr/>
          <p:nvPr/>
        </p:nvPicPr>
        <p:blipFill>
          <a:blip r:embed="rId5"/>
          <a:stretch/>
        </p:blipFill>
        <p:spPr>
          <a:xfrm>
            <a:off x="4821570" y="5889382"/>
            <a:ext cx="1681920" cy="523440"/>
          </a:xfrm>
          <a:prstGeom prst="rect">
            <a:avLst/>
          </a:prstGeom>
          <a:ln>
            <a:noFill/>
          </a:ln>
        </p:spPr>
      </p:pic>
    </p:spTree>
    <p:extLst>
      <p:ext uri="{BB962C8B-B14F-4D97-AF65-F5344CB8AC3E}">
        <p14:creationId xmlns:p14="http://schemas.microsoft.com/office/powerpoint/2010/main" val="34284361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ustomShape 1"/>
          <p:cNvSpPr/>
          <p:nvPr/>
        </p:nvSpPr>
        <p:spPr>
          <a:xfrm>
            <a:off x="628560" y="1147680"/>
            <a:ext cx="7886160" cy="4071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marL="447840" indent="-447120">
              <a:lnSpc>
                <a:spcPct val="93000"/>
              </a:lnSpc>
            </a:pPr>
            <a:r>
              <a:rPr lang="pt-BR" sz="2000" b="0" strike="noStrike" spc="-1" dirty="0">
                <a:solidFill>
                  <a:srgbClr val="245488"/>
                </a:solidFill>
                <a:uFill>
                  <a:solidFill>
                    <a:srgbClr val="FFFFFF"/>
                  </a:solidFill>
                </a:uFill>
                <a:latin typeface="Arial"/>
                <a:ea typeface="Arial"/>
              </a:rPr>
              <a:t>Eventos do eSocial - Sequenciamento</a:t>
            </a:r>
            <a:endParaRPr lang="pt-BR" sz="1800" b="0" strike="noStrike" spc="-1" dirty="0">
              <a:solidFill>
                <a:srgbClr val="000000"/>
              </a:solidFill>
              <a:uFill>
                <a:solidFill>
                  <a:srgbClr val="FFFFFF"/>
                </a:solidFill>
              </a:uFill>
              <a:latin typeface="Arial"/>
            </a:endParaRPr>
          </a:p>
        </p:txBody>
      </p:sp>
      <p:pic>
        <p:nvPicPr>
          <p:cNvPr id="473" name="Shape 347"/>
          <p:cNvPicPr/>
          <p:nvPr/>
        </p:nvPicPr>
        <p:blipFill>
          <a:blip r:embed="rId2"/>
          <a:stretch/>
        </p:blipFill>
        <p:spPr>
          <a:xfrm>
            <a:off x="0" y="2351160"/>
            <a:ext cx="9143280" cy="3425040"/>
          </a:xfrm>
          <a:prstGeom prst="rect">
            <a:avLst/>
          </a:prstGeom>
          <a:ln>
            <a:noFill/>
          </a:ln>
        </p:spPr>
      </p:pic>
      <p:sp>
        <p:nvSpPr>
          <p:cNvPr id="474" name="CustomShape 3"/>
          <p:cNvSpPr/>
          <p:nvPr/>
        </p:nvSpPr>
        <p:spPr>
          <a:xfrm>
            <a:off x="2308850" y="2451283"/>
            <a:ext cx="1923480" cy="388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6935A"/>
                </a:solidFill>
                <a:uFill>
                  <a:solidFill>
                    <a:srgbClr val="FFFFFF"/>
                  </a:solidFill>
                </a:uFill>
                <a:latin typeface="Arial"/>
                <a:ea typeface="Arial"/>
              </a:rPr>
              <a:t>Eventos de tabelas</a:t>
            </a:r>
            <a:endParaRPr lang="pt-BR" sz="1800" b="0" strike="noStrike" spc="-1" dirty="0">
              <a:solidFill>
                <a:srgbClr val="000000"/>
              </a:solidFill>
              <a:uFill>
                <a:solidFill>
                  <a:srgbClr val="FFFFFF"/>
                </a:solidFill>
              </a:uFill>
              <a:latin typeface="Arial"/>
            </a:endParaRPr>
          </a:p>
        </p:txBody>
      </p:sp>
      <p:sp>
        <p:nvSpPr>
          <p:cNvPr id="475" name="CustomShape 4"/>
          <p:cNvSpPr/>
          <p:nvPr/>
        </p:nvSpPr>
        <p:spPr>
          <a:xfrm>
            <a:off x="3370320" y="4827600"/>
            <a:ext cx="2326680" cy="685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E5B533"/>
                </a:solidFill>
                <a:uFill>
                  <a:solidFill>
                    <a:srgbClr val="FFFFFF"/>
                  </a:solidFill>
                </a:uFill>
                <a:latin typeface="Arial"/>
                <a:ea typeface="Arial"/>
              </a:rPr>
              <a:t>Cadastramento inicial de vínculos (inicial)</a:t>
            </a:r>
            <a:endParaRPr lang="pt-BR" sz="1800" b="0" strike="noStrike" spc="-1" dirty="0">
              <a:solidFill>
                <a:srgbClr val="000000"/>
              </a:solidFill>
              <a:uFill>
                <a:solidFill>
                  <a:srgbClr val="FFFFFF"/>
                </a:solidFill>
              </a:uFill>
              <a:latin typeface="Arial"/>
            </a:endParaRPr>
          </a:p>
        </p:txBody>
      </p:sp>
      <p:sp>
        <p:nvSpPr>
          <p:cNvPr id="476" name="CustomShape 5"/>
          <p:cNvSpPr/>
          <p:nvPr/>
        </p:nvSpPr>
        <p:spPr>
          <a:xfrm>
            <a:off x="5374780" y="2100081"/>
            <a:ext cx="2332800" cy="388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45488"/>
                </a:solidFill>
                <a:uFill>
                  <a:solidFill>
                    <a:srgbClr val="FFFFFF"/>
                  </a:solidFill>
                </a:uFill>
                <a:latin typeface="Arial"/>
                <a:ea typeface="Arial"/>
              </a:rPr>
              <a:t>Eventos não periódicos</a:t>
            </a:r>
            <a:endParaRPr lang="pt-BR" sz="1800" b="0" strike="noStrike" spc="-1" dirty="0">
              <a:solidFill>
                <a:srgbClr val="000000"/>
              </a:solidFill>
              <a:uFill>
                <a:solidFill>
                  <a:srgbClr val="FFFFFF"/>
                </a:solidFill>
              </a:uFill>
              <a:latin typeface="Arial"/>
            </a:endParaRPr>
          </a:p>
        </p:txBody>
      </p:sp>
      <p:sp>
        <p:nvSpPr>
          <p:cNvPr id="477" name="CustomShape 6"/>
          <p:cNvSpPr/>
          <p:nvPr/>
        </p:nvSpPr>
        <p:spPr>
          <a:xfrm>
            <a:off x="7283160" y="4632660"/>
            <a:ext cx="1929600" cy="3898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6A7E0"/>
                </a:solidFill>
                <a:uFill>
                  <a:solidFill>
                    <a:srgbClr val="FFFFFF"/>
                  </a:solidFill>
                </a:uFill>
                <a:latin typeface="Arial"/>
                <a:ea typeface="Arial"/>
              </a:rPr>
              <a:t>Eventos</a:t>
            </a:r>
            <a:r>
              <a:rPr lang="pt-BR" sz="1800" b="0" strike="noStrike" spc="-1" dirty="0">
                <a:solidFill>
                  <a:srgbClr val="245488"/>
                </a:solidFill>
                <a:uFill>
                  <a:solidFill>
                    <a:srgbClr val="FFFFFF"/>
                  </a:solidFill>
                </a:uFill>
                <a:latin typeface="Arial"/>
                <a:ea typeface="Arial"/>
              </a:rPr>
              <a:t> </a:t>
            </a:r>
            <a:r>
              <a:rPr lang="pt-BR" sz="1800" b="0" strike="noStrike" spc="-1" dirty="0">
                <a:solidFill>
                  <a:srgbClr val="26A7E0"/>
                </a:solidFill>
                <a:uFill>
                  <a:solidFill>
                    <a:srgbClr val="FFFFFF"/>
                  </a:solidFill>
                </a:uFill>
                <a:latin typeface="Arial"/>
                <a:ea typeface="Arial"/>
              </a:rPr>
              <a:t>periódicos</a:t>
            </a:r>
            <a:endParaRPr lang="pt-BR" sz="1800" b="0" strike="noStrike" spc="-1" dirty="0">
              <a:solidFill>
                <a:srgbClr val="000000"/>
              </a:solidFill>
              <a:uFill>
                <a:solidFill>
                  <a:srgbClr val="FFFFFF"/>
                </a:solidFill>
              </a:uFill>
              <a:latin typeface="Arial"/>
            </a:endParaRPr>
          </a:p>
        </p:txBody>
      </p:sp>
      <p:sp>
        <p:nvSpPr>
          <p:cNvPr id="478" name="CustomShape 7"/>
          <p:cNvSpPr/>
          <p:nvPr/>
        </p:nvSpPr>
        <p:spPr>
          <a:xfrm rot="10800000">
            <a:off x="1314233" y="3898821"/>
            <a:ext cx="360" cy="654840"/>
          </a:xfrm>
          <a:custGeom>
            <a:avLst/>
            <a:gdLst/>
            <a:ahLst/>
            <a:cxnLst/>
            <a:rect l="l" t="t" r="r" b="b"/>
            <a:pathLst>
              <a:path w="21600" h="21600">
                <a:moveTo>
                  <a:pt x="0" y="0"/>
                </a:moveTo>
                <a:lnTo>
                  <a:pt x="21600" y="21600"/>
                </a:lnTo>
              </a:path>
            </a:pathLst>
          </a:custGeom>
          <a:noFill/>
          <a:ln w="25560">
            <a:solidFill>
              <a:srgbClr val="245488"/>
            </a:solidFill>
            <a:miter/>
          </a:ln>
        </p:spPr>
        <p:style>
          <a:lnRef idx="0">
            <a:scrgbClr r="0" g="0" b="0"/>
          </a:lnRef>
          <a:fillRef idx="0">
            <a:scrgbClr r="0" g="0" b="0"/>
          </a:fillRef>
          <a:effectRef idx="0">
            <a:scrgbClr r="0" g="0" b="0"/>
          </a:effectRef>
          <a:fontRef idx="minor"/>
        </p:style>
      </p:sp>
      <p:sp>
        <p:nvSpPr>
          <p:cNvPr id="479" name="CustomShape 8"/>
          <p:cNvSpPr/>
          <p:nvPr/>
        </p:nvSpPr>
        <p:spPr>
          <a:xfrm rot="10800000">
            <a:off x="2947500" y="2939485"/>
            <a:ext cx="360" cy="745560"/>
          </a:xfrm>
          <a:custGeom>
            <a:avLst/>
            <a:gdLst/>
            <a:ahLst/>
            <a:cxnLst/>
            <a:rect l="l" t="t" r="r" b="b"/>
            <a:pathLst>
              <a:path w="21600" h="21600">
                <a:moveTo>
                  <a:pt x="0" y="0"/>
                </a:moveTo>
                <a:lnTo>
                  <a:pt x="21600" y="21600"/>
                </a:lnTo>
              </a:path>
            </a:pathLst>
          </a:custGeom>
          <a:noFill/>
          <a:ln w="25560">
            <a:solidFill>
              <a:srgbClr val="26935A"/>
            </a:solidFill>
            <a:miter/>
          </a:ln>
        </p:spPr>
        <p:style>
          <a:lnRef idx="0">
            <a:scrgbClr r="0" g="0" b="0"/>
          </a:lnRef>
          <a:fillRef idx="0">
            <a:scrgbClr r="0" g="0" b="0"/>
          </a:fillRef>
          <a:effectRef idx="0">
            <a:scrgbClr r="0" g="0" b="0"/>
          </a:effectRef>
          <a:fontRef idx="minor"/>
        </p:style>
      </p:sp>
      <p:sp>
        <p:nvSpPr>
          <p:cNvPr id="480" name="CustomShape 9"/>
          <p:cNvSpPr/>
          <p:nvPr/>
        </p:nvSpPr>
        <p:spPr>
          <a:xfrm rot="10800000">
            <a:off x="4528800" y="3977280"/>
            <a:ext cx="360" cy="904320"/>
          </a:xfrm>
          <a:custGeom>
            <a:avLst/>
            <a:gdLst/>
            <a:ahLst/>
            <a:cxnLst/>
            <a:rect l="l" t="t" r="r" b="b"/>
            <a:pathLst>
              <a:path w="21600" h="21600">
                <a:moveTo>
                  <a:pt x="0" y="0"/>
                </a:moveTo>
                <a:lnTo>
                  <a:pt x="21600" y="21600"/>
                </a:lnTo>
              </a:path>
            </a:pathLst>
          </a:custGeom>
          <a:noFill/>
          <a:ln w="25560">
            <a:solidFill>
              <a:srgbClr val="E5B533"/>
            </a:solidFill>
            <a:miter/>
          </a:ln>
        </p:spPr>
        <p:style>
          <a:lnRef idx="0">
            <a:scrgbClr r="0" g="0" b="0"/>
          </a:lnRef>
          <a:fillRef idx="0">
            <a:scrgbClr r="0" g="0" b="0"/>
          </a:fillRef>
          <a:effectRef idx="0">
            <a:scrgbClr r="0" g="0" b="0"/>
          </a:effectRef>
          <a:fontRef idx="minor"/>
        </p:style>
      </p:sp>
      <p:sp>
        <p:nvSpPr>
          <p:cNvPr id="481" name="CustomShape 10"/>
          <p:cNvSpPr/>
          <p:nvPr/>
        </p:nvSpPr>
        <p:spPr>
          <a:xfrm rot="10800000">
            <a:off x="6120720" y="2609365"/>
            <a:ext cx="360" cy="1075680"/>
          </a:xfrm>
          <a:custGeom>
            <a:avLst/>
            <a:gdLst/>
            <a:ahLst/>
            <a:cxnLst/>
            <a:rect l="l" t="t" r="r" b="b"/>
            <a:pathLst>
              <a:path w="21600" h="21600">
                <a:moveTo>
                  <a:pt x="0" y="0"/>
                </a:moveTo>
                <a:lnTo>
                  <a:pt x="21600" y="21600"/>
                </a:lnTo>
              </a:path>
            </a:pathLst>
          </a:custGeom>
          <a:noFill/>
          <a:ln w="25560">
            <a:solidFill>
              <a:srgbClr val="245488"/>
            </a:solidFill>
            <a:miter/>
          </a:ln>
        </p:spPr>
        <p:style>
          <a:lnRef idx="0">
            <a:scrgbClr r="0" g="0" b="0"/>
          </a:lnRef>
          <a:fillRef idx="0">
            <a:scrgbClr r="0" g="0" b="0"/>
          </a:fillRef>
          <a:effectRef idx="0">
            <a:scrgbClr r="0" g="0" b="0"/>
          </a:effectRef>
          <a:fontRef idx="minor"/>
        </p:style>
      </p:sp>
      <p:sp>
        <p:nvSpPr>
          <p:cNvPr id="482" name="CustomShape 11"/>
          <p:cNvSpPr/>
          <p:nvPr/>
        </p:nvSpPr>
        <p:spPr>
          <a:xfrm rot="10800000">
            <a:off x="7716473" y="3912628"/>
            <a:ext cx="360" cy="745560"/>
          </a:xfrm>
          <a:custGeom>
            <a:avLst/>
            <a:gdLst/>
            <a:ahLst/>
            <a:cxnLst/>
            <a:rect l="l" t="t" r="r" b="b"/>
            <a:pathLst>
              <a:path w="21600" h="21600">
                <a:moveTo>
                  <a:pt x="0" y="0"/>
                </a:moveTo>
                <a:lnTo>
                  <a:pt x="21600" y="21600"/>
                </a:lnTo>
              </a:path>
            </a:pathLst>
          </a:custGeom>
          <a:noFill/>
          <a:ln w="25560">
            <a:solidFill>
              <a:srgbClr val="26A7E0"/>
            </a:solidFill>
            <a:miter/>
          </a:ln>
        </p:spPr>
        <p:style>
          <a:lnRef idx="0">
            <a:scrgbClr r="0" g="0" b="0"/>
          </a:lnRef>
          <a:fillRef idx="0">
            <a:scrgbClr r="0" g="0" b="0"/>
          </a:fillRef>
          <a:effectRef idx="0">
            <a:scrgbClr r="0" g="0" b="0"/>
          </a:effectRef>
          <a:fontRef idx="minor"/>
        </p:style>
      </p:sp>
      <p:sp>
        <p:nvSpPr>
          <p:cNvPr id="483" name="CustomShape 12"/>
          <p:cNvSpPr/>
          <p:nvPr/>
        </p:nvSpPr>
        <p:spPr>
          <a:xfrm>
            <a:off x="530280" y="4513320"/>
            <a:ext cx="2275920" cy="53424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45488"/>
                </a:solidFill>
                <a:uFill>
                  <a:solidFill>
                    <a:srgbClr val="FFFFFF"/>
                  </a:solidFill>
                </a:uFill>
                <a:latin typeface="Arial"/>
                <a:ea typeface="Arial"/>
              </a:rPr>
              <a:t>Informações do empregador (inicial)</a:t>
            </a:r>
            <a:endParaRPr lang="pt-BR" sz="1800" b="0" strike="noStrike" spc="-1" dirty="0">
              <a:solidFill>
                <a:srgbClr val="000000"/>
              </a:solidFill>
              <a:uFill>
                <a:solidFill>
                  <a:srgbClr val="FFFFFF"/>
                </a:solidFill>
              </a:uFill>
              <a:latin typeface="Arial"/>
            </a:endParaRPr>
          </a:p>
        </p:txBody>
      </p:sp>
      <p:sp>
        <p:nvSpPr>
          <p:cNvPr id="14" name="CustomShape 13"/>
          <p:cNvSpPr/>
          <p:nvPr/>
        </p:nvSpPr>
        <p:spPr>
          <a:xfrm>
            <a:off x="2700360" y="4149720"/>
            <a:ext cx="430920" cy="1007280"/>
          </a:xfrm>
          <a:prstGeom prst="upArrow">
            <a:avLst>
              <a:gd name="adj1" fmla="val 4494"/>
              <a:gd name="adj2" fmla="val 50000"/>
            </a:avLst>
          </a:prstGeom>
          <a:solidFill>
            <a:srgbClr val="00B8FF"/>
          </a:solidFill>
          <a:ln w="9360">
            <a:solidFill>
              <a:schemeClr val="dk1"/>
            </a:solidFill>
            <a:round/>
          </a:ln>
        </p:spPr>
        <p:style>
          <a:lnRef idx="0">
            <a:scrgbClr r="0" g="0" b="0"/>
          </a:lnRef>
          <a:fillRef idx="0">
            <a:scrgbClr r="0" g="0" b="0"/>
          </a:fillRef>
          <a:effectRef idx="0">
            <a:scrgbClr r="0" g="0" b="0"/>
          </a:effectRef>
          <a:fontRef idx="minor"/>
        </p:style>
      </p:sp>
      <p:sp>
        <p:nvSpPr>
          <p:cNvPr id="15" name="CustomShape 14">
            <a:extLst>
              <a:ext uri="{FF2B5EF4-FFF2-40B4-BE49-F238E27FC236}">
                <a16:creationId xmlns="" xmlns:a16="http://schemas.microsoft.com/office/drawing/2014/main" id="{EEC33D40-F7C5-49C2-8119-5F1B380BCF75}"/>
              </a:ext>
            </a:extLst>
          </p:cNvPr>
          <p:cNvSpPr/>
          <p:nvPr/>
        </p:nvSpPr>
        <p:spPr>
          <a:xfrm>
            <a:off x="1098175" y="2565360"/>
            <a:ext cx="483480" cy="934200"/>
          </a:xfrm>
          <a:prstGeom prst="downArrow">
            <a:avLst>
              <a:gd name="adj1" fmla="val 15694"/>
              <a:gd name="adj2" fmla="val 50000"/>
            </a:avLst>
          </a:prstGeom>
          <a:solidFill>
            <a:srgbClr val="00B8FF"/>
          </a:solidFill>
          <a:ln w="9360">
            <a:solidFill>
              <a:schemeClr val="dk1"/>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95388610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 name="CustomShape 1"/>
          <p:cNvSpPr/>
          <p:nvPr/>
        </p:nvSpPr>
        <p:spPr>
          <a:xfrm>
            <a:off x="992160" y="1019160"/>
            <a:ext cx="6489000" cy="559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pt-BR" sz="3879" b="0" strike="noStrike" spc="-1" dirty="0">
                <a:solidFill>
                  <a:srgbClr val="002060"/>
                </a:solidFill>
                <a:uFill>
                  <a:solidFill>
                    <a:srgbClr val="FFFFFF"/>
                  </a:solidFill>
                </a:uFill>
                <a:latin typeface="Calibri Light"/>
                <a:ea typeface="Microsoft YaHei"/>
              </a:rPr>
              <a:t>Tabelas</a:t>
            </a:r>
            <a:endParaRPr lang="pt-BR" sz="1800" b="0" strike="noStrike" spc="-1" dirty="0">
              <a:solidFill>
                <a:srgbClr val="000000"/>
              </a:solidFill>
              <a:uFill>
                <a:solidFill>
                  <a:srgbClr val="FFFFFF"/>
                </a:solidFill>
              </a:uFill>
              <a:latin typeface="Arial"/>
            </a:endParaRPr>
          </a:p>
        </p:txBody>
      </p:sp>
      <p:sp>
        <p:nvSpPr>
          <p:cNvPr id="503" name="CustomShape 2"/>
          <p:cNvSpPr/>
          <p:nvPr/>
        </p:nvSpPr>
        <p:spPr>
          <a:xfrm>
            <a:off x="840240" y="3505680"/>
            <a:ext cx="7463160" cy="883800"/>
          </a:xfrm>
          <a:prstGeom prst="rect">
            <a:avLst/>
          </a:prstGeom>
          <a:noFill/>
          <a:ln>
            <a:noFill/>
          </a:ln>
        </p:spPr>
        <p:style>
          <a:lnRef idx="0">
            <a:scrgbClr r="0" g="0" b="0"/>
          </a:lnRef>
          <a:fillRef idx="0">
            <a:scrgbClr r="0" g="0" b="0"/>
          </a:fillRef>
          <a:effectRef idx="0">
            <a:scrgbClr r="0" g="0" b="0"/>
          </a:effectRef>
          <a:fontRef idx="minor"/>
        </p:style>
      </p:sp>
      <p:sp>
        <p:nvSpPr>
          <p:cNvPr id="504" name="CustomShape 3"/>
          <p:cNvSpPr/>
          <p:nvPr/>
        </p:nvSpPr>
        <p:spPr>
          <a:xfrm>
            <a:off x="656640" y="1654920"/>
            <a:ext cx="7646400" cy="4476960"/>
          </a:xfrm>
          <a:prstGeom prst="rect">
            <a:avLst/>
          </a:prstGeom>
          <a:noFill/>
          <a:ln>
            <a:noFill/>
          </a:ln>
        </p:spPr>
        <p:style>
          <a:lnRef idx="0">
            <a:scrgbClr r="0" g="0" b="0"/>
          </a:lnRef>
          <a:fillRef idx="0">
            <a:scrgbClr r="0" g="0" b="0"/>
          </a:fillRef>
          <a:effectRef idx="0">
            <a:scrgbClr r="0" g="0" b="0"/>
          </a:effectRef>
          <a:fontRef idx="minor"/>
        </p:style>
        <p:txBody>
          <a:bodyPr lIns="85320" tIns="44280" rIns="85320" bIns="44280" anchor="b"/>
          <a:lstStyle/>
          <a:p>
            <a:pPr marL="512640" indent="-511920">
              <a:lnSpc>
                <a:spcPct val="100000"/>
              </a:lnSpc>
              <a:spcBef>
                <a:spcPts val="1134"/>
              </a:spcBef>
              <a:buClr>
                <a:srgbClr val="548235"/>
              </a:buClr>
              <a:buFont typeface="Times New Roman"/>
              <a:buAutoNum type="arabicPeriod"/>
            </a:pPr>
            <a:r>
              <a:rPr lang="pt-BR" sz="2560" b="0" strike="noStrike" spc="-1" dirty="0">
                <a:solidFill>
                  <a:srgbClr val="002060"/>
                </a:solidFill>
                <a:uFill>
                  <a:solidFill>
                    <a:srgbClr val="FFFFFF"/>
                  </a:solidFill>
                </a:uFill>
                <a:latin typeface="Calibri"/>
                <a:ea typeface="Microsoft YaHei"/>
              </a:rPr>
              <a:t>No eSocial existem dois tipos de tabelas: As </a:t>
            </a:r>
            <a:r>
              <a:rPr lang="pt-BR" sz="2560" b="0" u="sng" strike="noStrike" spc="-1" dirty="0">
                <a:solidFill>
                  <a:srgbClr val="002060"/>
                </a:solidFill>
                <a:uFill>
                  <a:solidFill>
                    <a:srgbClr val="FFFFFF"/>
                  </a:solidFill>
                </a:uFill>
                <a:latin typeface="Calibri"/>
                <a:ea typeface="Microsoft YaHei"/>
              </a:rPr>
              <a:t>Tabelas do eSocial</a:t>
            </a:r>
            <a:r>
              <a:rPr lang="pt-BR" sz="2560" b="0" strike="noStrike" spc="-1" dirty="0">
                <a:solidFill>
                  <a:srgbClr val="002060"/>
                </a:solidFill>
                <a:uFill>
                  <a:solidFill>
                    <a:srgbClr val="FFFFFF"/>
                  </a:solidFill>
                </a:uFill>
                <a:latin typeface="Calibri"/>
                <a:ea typeface="Microsoft YaHei"/>
              </a:rPr>
              <a:t> e as </a:t>
            </a:r>
            <a:r>
              <a:rPr lang="pt-BR" sz="2560" b="0" u="sng" strike="noStrike" spc="-1" dirty="0">
                <a:solidFill>
                  <a:srgbClr val="002060"/>
                </a:solidFill>
                <a:uFill>
                  <a:solidFill>
                    <a:srgbClr val="FFFFFF"/>
                  </a:solidFill>
                </a:uFill>
                <a:latin typeface="Calibri"/>
                <a:ea typeface="Microsoft YaHei"/>
              </a:rPr>
              <a:t>Tabelas do Empregador</a:t>
            </a:r>
            <a:r>
              <a:rPr lang="pt-BR" sz="2560" b="0" strike="noStrike" spc="-1" dirty="0">
                <a:solidFill>
                  <a:srgbClr val="002060"/>
                </a:solidFill>
                <a:uFill>
                  <a:solidFill>
                    <a:srgbClr val="FFFFFF"/>
                  </a:solidFill>
                </a:uFill>
                <a:latin typeface="Calibri"/>
                <a:ea typeface="Microsoft YaHei"/>
              </a:rPr>
              <a:t>.</a:t>
            </a:r>
            <a:endParaRPr lang="pt-BR" sz="1800" b="0" strike="noStrike" spc="-1" dirty="0">
              <a:solidFill>
                <a:srgbClr val="000000"/>
              </a:solidFill>
              <a:uFill>
                <a:solidFill>
                  <a:srgbClr val="FFFFFF"/>
                </a:solidFill>
              </a:uFill>
              <a:latin typeface="Arial"/>
            </a:endParaRPr>
          </a:p>
          <a:p>
            <a:pPr marL="512640" indent="-511920">
              <a:lnSpc>
                <a:spcPct val="100000"/>
              </a:lnSpc>
              <a:spcBef>
                <a:spcPts val="1134"/>
              </a:spcBef>
              <a:buClr>
                <a:srgbClr val="548235"/>
              </a:buClr>
              <a:buFont typeface="Times New Roman"/>
              <a:buAutoNum type="arabicPeriod"/>
            </a:pPr>
            <a:r>
              <a:rPr lang="pt-BR" sz="2560" b="0" strike="noStrike" spc="-1" dirty="0">
                <a:solidFill>
                  <a:srgbClr val="002060"/>
                </a:solidFill>
                <a:uFill>
                  <a:solidFill>
                    <a:srgbClr val="FFFFFF"/>
                  </a:solidFill>
                </a:uFill>
                <a:latin typeface="Calibri"/>
                <a:ea typeface="Microsoft YaHei"/>
              </a:rPr>
              <a:t>Essas tabelas fazem parte do conjunto de dados necessários ao funcionamento do sistema.</a:t>
            </a:r>
            <a:endParaRPr lang="pt-BR" sz="1800" b="0" strike="noStrike" spc="-1" dirty="0">
              <a:solidFill>
                <a:srgbClr val="000000"/>
              </a:solidFill>
              <a:uFill>
                <a:solidFill>
                  <a:srgbClr val="FFFFFF"/>
                </a:solidFill>
              </a:uFill>
              <a:latin typeface="Arial"/>
            </a:endParaRPr>
          </a:p>
          <a:p>
            <a:pPr marL="512640" indent="-511920">
              <a:lnSpc>
                <a:spcPct val="100000"/>
              </a:lnSpc>
              <a:spcBef>
                <a:spcPts val="1134"/>
              </a:spcBef>
              <a:buClr>
                <a:srgbClr val="548235"/>
              </a:buClr>
              <a:buFont typeface="Times New Roman"/>
              <a:buAutoNum type="arabicPeriod"/>
            </a:pPr>
            <a:r>
              <a:rPr lang="pt-BR" sz="2560" b="0" strike="noStrike" spc="-1" dirty="0">
                <a:solidFill>
                  <a:srgbClr val="002060"/>
                </a:solidFill>
                <a:uFill>
                  <a:solidFill>
                    <a:srgbClr val="FFFFFF"/>
                  </a:solidFill>
                </a:uFill>
                <a:latin typeface="Calibri"/>
                <a:ea typeface="Microsoft YaHei"/>
              </a:rPr>
              <a:t>As Tabelas do eSocial contem o conjunto de dados necessários à perfeita identificação de cada situação de todos que estejam obrigados ao eSocial.</a:t>
            </a:r>
            <a:endParaRPr lang="pt-BR" sz="1800" b="0" strike="noStrike" spc="-1" dirty="0">
              <a:solidFill>
                <a:srgbClr val="000000"/>
              </a:solidFill>
              <a:uFill>
                <a:solidFill>
                  <a:srgbClr val="FFFFFF"/>
                </a:solidFill>
              </a:uFill>
              <a:latin typeface="Arial"/>
            </a:endParaRPr>
          </a:p>
          <a:p>
            <a:pPr marL="512640" indent="-511920">
              <a:lnSpc>
                <a:spcPct val="100000"/>
              </a:lnSpc>
              <a:spcBef>
                <a:spcPts val="1134"/>
              </a:spcBef>
              <a:buClr>
                <a:srgbClr val="548235"/>
              </a:buClr>
              <a:buFont typeface="Times New Roman"/>
              <a:buAutoNum type="arabicPeriod"/>
            </a:pPr>
            <a:r>
              <a:rPr lang="pt-BR" sz="2560" b="0" strike="noStrike" spc="-1" dirty="0">
                <a:solidFill>
                  <a:srgbClr val="002060"/>
                </a:solidFill>
                <a:uFill>
                  <a:solidFill>
                    <a:srgbClr val="FFFFFF"/>
                  </a:solidFill>
                </a:uFill>
                <a:latin typeface="Calibri"/>
                <a:ea typeface="Microsoft YaHei"/>
              </a:rPr>
              <a:t>As Tabelas do Empregador complementam os dados que identificam o contribuinte e são responsáveis por uma série de informações que validam todos os demais eventos.</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22788517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5" name="Imagem 2"/>
          <p:cNvPicPr/>
          <p:nvPr/>
        </p:nvPicPr>
        <p:blipFill rotWithShape="1">
          <a:blip r:embed="rId2"/>
          <a:srcRect b="53924"/>
          <a:stretch/>
        </p:blipFill>
        <p:spPr>
          <a:xfrm>
            <a:off x="245880" y="1386348"/>
            <a:ext cx="8651520" cy="4085984"/>
          </a:xfrm>
          <a:prstGeom prst="rect">
            <a:avLst/>
          </a:prstGeom>
          <a:ln>
            <a:noFill/>
          </a:ln>
        </p:spPr>
      </p:pic>
      <p:sp>
        <p:nvSpPr>
          <p:cNvPr id="506" name="CustomShape 1"/>
          <p:cNvSpPr/>
          <p:nvPr/>
        </p:nvSpPr>
        <p:spPr>
          <a:xfrm>
            <a:off x="42840" y="896424"/>
            <a:ext cx="9114840" cy="343800"/>
          </a:xfrm>
          <a:custGeom>
            <a:avLst/>
            <a:gdLst/>
            <a:ahLst/>
            <a:cxnLst/>
            <a:rect l="l" t="t" r="r" b="b"/>
            <a:pathLst>
              <a:path w="9518650" h="641350">
                <a:moveTo>
                  <a:pt x="0" y="0"/>
                </a:moveTo>
                <a:lnTo>
                  <a:pt x="26441" y="0"/>
                </a:lnTo>
                <a:lnTo>
                  <a:pt x="26441" y="1781"/>
                </a:lnTo>
                <a:lnTo>
                  <a:pt x="0" y="1781"/>
                </a:lnTo>
                <a:lnTo>
                  <a:pt x="0" y="0"/>
                </a:lnTo>
                <a:close/>
              </a:path>
            </a:pathLst>
          </a:custGeom>
          <a:noFill/>
          <a:ln>
            <a:noFill/>
          </a:ln>
        </p:spPr>
        <p:style>
          <a:lnRef idx="0">
            <a:scrgbClr r="0" g="0" b="0"/>
          </a:lnRef>
          <a:fillRef idx="0">
            <a:scrgbClr r="0" g="0" b="0"/>
          </a:fillRef>
          <a:effectRef idx="0">
            <a:scrgbClr r="0" g="0" b="0"/>
          </a:effectRef>
          <a:fontRef idx="minor"/>
        </p:style>
        <p:txBody>
          <a:bodyPr lIns="72720" tIns="36360" rIns="72720" bIns="36360"/>
          <a:lstStyle/>
          <a:p>
            <a:pPr algn="ctr">
              <a:lnSpc>
                <a:spcPct val="100000"/>
              </a:lnSpc>
              <a:spcBef>
                <a:spcPts val="255"/>
              </a:spcBef>
              <a:spcAft>
                <a:spcPts val="726"/>
              </a:spcAft>
            </a:pPr>
            <a:r>
              <a:rPr lang="pt-BR" sz="2300" b="1" strike="noStrike" spc="-1" dirty="0">
                <a:solidFill>
                  <a:srgbClr val="000080"/>
                </a:solidFill>
                <a:uFill>
                  <a:solidFill>
                    <a:srgbClr val="FFFFFF"/>
                  </a:solidFill>
                </a:uFill>
                <a:latin typeface="Verdana"/>
                <a:ea typeface="Microsoft YaHei"/>
              </a:rPr>
              <a:t>TABELAS DO ESOCIAL</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15182688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5" name="Imagem 2"/>
          <p:cNvPicPr/>
          <p:nvPr/>
        </p:nvPicPr>
        <p:blipFill rotWithShape="1">
          <a:blip r:embed="rId2"/>
          <a:srcRect t="46611" r="14717"/>
          <a:stretch/>
        </p:blipFill>
        <p:spPr>
          <a:xfrm>
            <a:off x="274500" y="1406770"/>
            <a:ext cx="7603408" cy="3924886"/>
          </a:xfrm>
          <a:prstGeom prst="rect">
            <a:avLst/>
          </a:prstGeom>
          <a:ln>
            <a:noFill/>
          </a:ln>
        </p:spPr>
      </p:pic>
      <p:sp>
        <p:nvSpPr>
          <p:cNvPr id="506" name="CustomShape 1"/>
          <p:cNvSpPr/>
          <p:nvPr/>
        </p:nvSpPr>
        <p:spPr>
          <a:xfrm>
            <a:off x="42840" y="896424"/>
            <a:ext cx="9114840" cy="343800"/>
          </a:xfrm>
          <a:custGeom>
            <a:avLst/>
            <a:gdLst/>
            <a:ahLst/>
            <a:cxnLst/>
            <a:rect l="l" t="t" r="r" b="b"/>
            <a:pathLst>
              <a:path w="9518650" h="641350">
                <a:moveTo>
                  <a:pt x="0" y="0"/>
                </a:moveTo>
                <a:lnTo>
                  <a:pt x="26441" y="0"/>
                </a:lnTo>
                <a:lnTo>
                  <a:pt x="26441" y="1781"/>
                </a:lnTo>
                <a:lnTo>
                  <a:pt x="0" y="1781"/>
                </a:lnTo>
                <a:lnTo>
                  <a:pt x="0" y="0"/>
                </a:lnTo>
                <a:close/>
              </a:path>
            </a:pathLst>
          </a:custGeom>
          <a:noFill/>
          <a:ln>
            <a:noFill/>
          </a:ln>
        </p:spPr>
        <p:style>
          <a:lnRef idx="0">
            <a:scrgbClr r="0" g="0" b="0"/>
          </a:lnRef>
          <a:fillRef idx="0">
            <a:scrgbClr r="0" g="0" b="0"/>
          </a:fillRef>
          <a:effectRef idx="0">
            <a:scrgbClr r="0" g="0" b="0"/>
          </a:effectRef>
          <a:fontRef idx="minor"/>
        </p:style>
        <p:txBody>
          <a:bodyPr lIns="72720" tIns="36360" rIns="72720" bIns="36360"/>
          <a:lstStyle/>
          <a:p>
            <a:pPr algn="ctr">
              <a:lnSpc>
                <a:spcPct val="100000"/>
              </a:lnSpc>
              <a:spcBef>
                <a:spcPts val="255"/>
              </a:spcBef>
              <a:spcAft>
                <a:spcPts val="726"/>
              </a:spcAft>
            </a:pPr>
            <a:r>
              <a:rPr lang="pt-BR" sz="2300" b="1" strike="noStrike" spc="-1" dirty="0">
                <a:solidFill>
                  <a:srgbClr val="000080"/>
                </a:solidFill>
                <a:uFill>
                  <a:solidFill>
                    <a:srgbClr val="FFFFFF"/>
                  </a:solidFill>
                </a:uFill>
                <a:latin typeface="Verdana"/>
                <a:ea typeface="Microsoft YaHei"/>
              </a:rPr>
              <a:t>TABELAS DO ESOCIAL</a:t>
            </a:r>
            <a:endParaRPr lang="pt-BR" sz="1800" b="0" strike="noStrike" spc="-1" dirty="0">
              <a:solidFill>
                <a:srgbClr val="000000"/>
              </a:solidFill>
              <a:uFill>
                <a:solidFill>
                  <a:srgbClr val="FFFFFF"/>
                </a:solidFill>
              </a:uFill>
              <a:latin typeface="Arial"/>
            </a:endParaRPr>
          </a:p>
        </p:txBody>
      </p:sp>
      <p:sp>
        <p:nvSpPr>
          <p:cNvPr id="2" name="CaixaDeTexto 1">
            <a:extLst>
              <a:ext uri="{FF2B5EF4-FFF2-40B4-BE49-F238E27FC236}">
                <a16:creationId xmlns="" xmlns:a16="http://schemas.microsoft.com/office/drawing/2014/main" id="{4FE6DB1E-8428-4E3A-9066-8B5D3BD745CD}"/>
              </a:ext>
            </a:extLst>
          </p:cNvPr>
          <p:cNvSpPr txBox="1"/>
          <p:nvPr/>
        </p:nvSpPr>
        <p:spPr>
          <a:xfrm>
            <a:off x="274500" y="5233182"/>
            <a:ext cx="7498080" cy="877163"/>
          </a:xfrm>
          <a:prstGeom prst="rect">
            <a:avLst/>
          </a:prstGeom>
          <a:noFill/>
        </p:spPr>
        <p:txBody>
          <a:bodyPr wrap="square" rtlCol="0">
            <a:spAutoFit/>
          </a:bodyPr>
          <a:lstStyle/>
          <a:p>
            <a:r>
              <a:rPr lang="pt-BR" sz="1700" dirty="0">
                <a:latin typeface="Times" panose="02020603060405020304" pitchFamily="18" charset="0"/>
              </a:rPr>
              <a:t>Tabela 27 -  Fatores de risco</a:t>
            </a:r>
          </a:p>
          <a:p>
            <a:r>
              <a:rPr lang="pt-BR" sz="1700" dirty="0">
                <a:latin typeface="Times" panose="02020603060405020304" pitchFamily="18" charset="0"/>
              </a:rPr>
              <a:t>Tabela 28 -  Atividades Insalubres, Perigosas e/ou Especiais</a:t>
            </a:r>
          </a:p>
          <a:p>
            <a:r>
              <a:rPr lang="pt-BR" sz="1700" dirty="0">
                <a:latin typeface="Times" panose="02020603060405020304" pitchFamily="18" charset="0"/>
              </a:rPr>
              <a:t>Tabela 29 -  Treinamentos, capacitações e exercícios simulados</a:t>
            </a:r>
          </a:p>
        </p:txBody>
      </p:sp>
    </p:spTree>
    <p:extLst>
      <p:ext uri="{BB962C8B-B14F-4D97-AF65-F5344CB8AC3E}">
        <p14:creationId xmlns:p14="http://schemas.microsoft.com/office/powerpoint/2010/main" val="149976248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586" name="CustomShape 2"/>
          <p:cNvSpPr/>
          <p:nvPr/>
        </p:nvSpPr>
        <p:spPr>
          <a:xfrm>
            <a:off x="0" y="2043000"/>
            <a:ext cx="8929080" cy="2558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dirty="0">
                <a:solidFill>
                  <a:srgbClr val="002060"/>
                </a:solidFill>
                <a:uFill>
                  <a:solidFill>
                    <a:srgbClr val="FFFFFF"/>
                  </a:solidFill>
                </a:uFill>
                <a:latin typeface="Arial"/>
                <a:ea typeface="Arial"/>
              </a:rPr>
              <a:t>Correlação com tabelas do eSocial e tabelas do usuário</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21536783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0" name="Shape 471"/>
          <p:cNvPicPr/>
          <p:nvPr/>
        </p:nvPicPr>
        <p:blipFill>
          <a:blip r:embed="rId2"/>
          <a:stretch/>
        </p:blipFill>
        <p:spPr>
          <a:xfrm>
            <a:off x="160200" y="2075040"/>
            <a:ext cx="5023800" cy="2615400"/>
          </a:xfrm>
          <a:prstGeom prst="rect">
            <a:avLst/>
          </a:prstGeom>
          <a:ln>
            <a:noFill/>
          </a:ln>
          <a:effectLst>
            <a:outerShdw blurRad="190500" algn="tl" rotWithShape="0">
              <a:srgbClr val="000000">
                <a:alpha val="70000"/>
              </a:srgbClr>
            </a:outerShdw>
          </a:effectLst>
        </p:spPr>
      </p:pic>
      <p:pic>
        <p:nvPicPr>
          <p:cNvPr id="591" name="Shape 472"/>
          <p:cNvPicPr/>
          <p:nvPr/>
        </p:nvPicPr>
        <p:blipFill>
          <a:blip r:embed="rId3"/>
          <a:stretch/>
        </p:blipFill>
        <p:spPr>
          <a:xfrm>
            <a:off x="4041720" y="3689280"/>
            <a:ext cx="4957200" cy="2455200"/>
          </a:xfrm>
          <a:prstGeom prst="rect">
            <a:avLst/>
          </a:prstGeom>
          <a:ln>
            <a:noFill/>
          </a:ln>
          <a:effectLst>
            <a:outerShdw blurRad="190500" algn="tl" rotWithShape="0">
              <a:srgbClr val="000000">
                <a:alpha val="70000"/>
              </a:srgbClr>
            </a:outerShdw>
          </a:effectLst>
        </p:spPr>
      </p:pic>
      <p:sp>
        <p:nvSpPr>
          <p:cNvPr id="592" name="CustomShape 1"/>
          <p:cNvSpPr/>
          <p:nvPr/>
        </p:nvSpPr>
        <p:spPr>
          <a:xfrm rot="16200000">
            <a:off x="2689920" y="4357440"/>
            <a:ext cx="1017000" cy="1685160"/>
          </a:xfrm>
          <a:custGeom>
            <a:avLst/>
            <a:gdLst/>
            <a:ahLst/>
            <a:cxnLst/>
            <a:rect l="l" t="t" r="r" b="b"/>
            <a:pathLst>
              <a:path w="120000" h="120000">
                <a:moveTo>
                  <a:pt x="0" y="120000"/>
                </a:moveTo>
                <a:lnTo>
                  <a:pt x="0" y="40741"/>
                </a:lnTo>
                <a:cubicBezTo>
                  <a:pt x="0" y="23240"/>
                  <a:pt x="23505" y="9053"/>
                  <a:pt x="52499" y="9053"/>
                </a:cubicBezTo>
                <a:lnTo>
                  <a:pt x="89999" y="9053"/>
                </a:lnTo>
                <a:lnTo>
                  <a:pt x="89999" y="0"/>
                </a:lnTo>
                <a:lnTo>
                  <a:pt x="120000" y="18107"/>
                </a:lnTo>
                <a:lnTo>
                  <a:pt x="89999" y="36214"/>
                </a:lnTo>
                <a:lnTo>
                  <a:pt x="89999" y="27160"/>
                </a:lnTo>
                <a:lnTo>
                  <a:pt x="52499" y="27160"/>
                </a:lnTo>
                <a:cubicBezTo>
                  <a:pt x="40073" y="27160"/>
                  <a:pt x="29999" y="33241"/>
                  <a:pt x="29999" y="40741"/>
                </a:cubicBezTo>
                <a:cubicBezTo>
                  <a:pt x="29999" y="67160"/>
                  <a:pt x="30000" y="93580"/>
                  <a:pt x="30000" y="120000"/>
                </a:cubicBezTo>
                <a:lnTo>
                  <a:pt x="0" y="120000"/>
                </a:lnTo>
                <a:close/>
              </a:path>
            </a:pathLst>
          </a:custGeom>
          <a:gradFill>
            <a:gsLst>
              <a:gs pos="0">
                <a:srgbClr val="00AD7B"/>
              </a:gs>
              <a:gs pos="80000">
                <a:srgbClr val="00E3A3"/>
              </a:gs>
              <a:gs pos="100000">
                <a:srgbClr val="00E9A6"/>
              </a:gs>
            </a:gsLst>
            <a:lin ang="16200000"/>
          </a:gradFill>
          <a:ln w="9360">
            <a:solidFill>
              <a:srgbClr val="00CC98"/>
            </a:solidFill>
            <a:miter/>
          </a:ln>
          <a:effectLst>
            <a:outerShdw blurRad="63500" dist="23000" dir="5400000">
              <a:srgbClr val="000000">
                <a:alpha val="35000"/>
              </a:srgbClr>
            </a:outerShdw>
          </a:effectLst>
        </p:spPr>
        <p:style>
          <a:lnRef idx="0">
            <a:scrgbClr r="0" g="0" b="0"/>
          </a:lnRef>
          <a:fillRef idx="0">
            <a:scrgbClr r="0" g="0" b="0"/>
          </a:fillRef>
          <a:effectRef idx="0">
            <a:scrgbClr r="0" g="0" b="0"/>
          </a:effectRef>
          <a:fontRef idx="minor"/>
        </p:style>
      </p:sp>
      <p:sp>
        <p:nvSpPr>
          <p:cNvPr id="593" name="CustomShape 2"/>
          <p:cNvSpPr/>
          <p:nvPr/>
        </p:nvSpPr>
        <p:spPr>
          <a:xfrm>
            <a:off x="1805040" y="1257480"/>
            <a:ext cx="5279400" cy="504000"/>
          </a:xfrm>
          <a:prstGeom prst="roundRect">
            <a:avLst>
              <a:gd name="adj" fmla="val 16667"/>
            </a:avLst>
          </a:prstGeom>
          <a:gradFill>
            <a:gsLst>
              <a:gs pos="0">
                <a:srgbClr val="000000"/>
              </a:gs>
              <a:gs pos="80000">
                <a:srgbClr val="000000"/>
              </a:gs>
              <a:gs pos="100000">
                <a:srgbClr val="000000"/>
              </a:gs>
            </a:gsLst>
            <a:lin ang="16200000"/>
          </a:gradFill>
          <a:ln w="9360">
            <a:solidFill>
              <a:srgbClr val="000000"/>
            </a:solidFill>
            <a:miter/>
          </a:ln>
          <a:effectLst>
            <a:outerShdw blurRad="63500" dist="23000" dir="5400000">
              <a:srgbClr val="000000">
                <a:alpha val="35000"/>
              </a:srgbClr>
            </a:outerShdw>
          </a:effectLst>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2800" b="1" strike="noStrike" spc="-1" dirty="0">
                <a:solidFill>
                  <a:srgbClr val="FFFFFF"/>
                </a:solidFill>
                <a:uFill>
                  <a:solidFill>
                    <a:srgbClr val="FFFFFF"/>
                  </a:solidFill>
                </a:uFill>
                <a:latin typeface="Arial"/>
                <a:ea typeface="Arial"/>
              </a:rPr>
              <a:t>Integração entre Eventos</a:t>
            </a:r>
            <a:endParaRPr lang="pt-BR" sz="1800" b="0" strike="noStrike" spc="-1" dirty="0">
              <a:solidFill>
                <a:srgbClr val="000000"/>
              </a:solidFill>
              <a:uFill>
                <a:solidFill>
                  <a:srgbClr val="FFFFFF"/>
                </a:solidFill>
              </a:uFill>
              <a:latin typeface="Arial"/>
            </a:endParaRPr>
          </a:p>
        </p:txBody>
      </p:sp>
      <p:sp>
        <p:nvSpPr>
          <p:cNvPr id="594" name="CustomShape 3"/>
          <p:cNvSpPr/>
          <p:nvPr/>
        </p:nvSpPr>
        <p:spPr>
          <a:xfrm rot="10800000">
            <a:off x="5226556" y="2050920"/>
            <a:ext cx="3770495" cy="1200960"/>
          </a:xfrm>
          <a:prstGeom prst="rightArrowCallout">
            <a:avLst>
              <a:gd name="adj1" fmla="val 17772"/>
              <a:gd name="adj2" fmla="val 25000"/>
              <a:gd name="adj3" fmla="val 19389"/>
              <a:gd name="adj4" fmla="val 64977"/>
            </a:avLst>
          </a:prstGeom>
          <a:gradFill>
            <a:gsLst>
              <a:gs pos="0">
                <a:srgbClr val="000000"/>
              </a:gs>
              <a:gs pos="80000">
                <a:srgbClr val="000000"/>
              </a:gs>
              <a:gs pos="100000">
                <a:srgbClr val="000000"/>
              </a:gs>
            </a:gsLst>
            <a:lin ang="16200000"/>
          </a:gradFill>
          <a:ln w="9360">
            <a:solidFill>
              <a:srgbClr val="000000"/>
            </a:solidFill>
            <a:miter/>
          </a:ln>
          <a:effectLst>
            <a:outerShdw blurRad="63500" dist="23000" dir="5400000">
              <a:srgbClr val="000000">
                <a:alpha val="35000"/>
              </a:srgbClr>
            </a:outerShdw>
          </a:effectLst>
        </p:spPr>
        <p:style>
          <a:lnRef idx="0">
            <a:scrgbClr r="0" g="0" b="0"/>
          </a:lnRef>
          <a:fillRef idx="0">
            <a:scrgbClr r="0" g="0" b="0"/>
          </a:fillRef>
          <a:effectRef idx="0">
            <a:scrgbClr r="0" g="0" b="0"/>
          </a:effectRef>
          <a:fontRef idx="minor"/>
        </p:style>
      </p:sp>
      <p:sp>
        <p:nvSpPr>
          <p:cNvPr id="595" name="CustomShape 4"/>
          <p:cNvSpPr/>
          <p:nvPr/>
        </p:nvSpPr>
        <p:spPr>
          <a:xfrm>
            <a:off x="6545124" y="2050920"/>
            <a:ext cx="2478960" cy="1200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2400" b="1" strike="noStrike" spc="-1" dirty="0">
                <a:solidFill>
                  <a:srgbClr val="FFFFFF"/>
                </a:solidFill>
                <a:uFill>
                  <a:solidFill>
                    <a:srgbClr val="FFFFFF"/>
                  </a:solidFill>
                </a:uFill>
                <a:latin typeface="Calibri"/>
                <a:ea typeface="Calibri"/>
              </a:rPr>
              <a:t>S-1200 Remuneração do Trabalhador</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089636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316" name="CustomShape 2"/>
          <p:cNvSpPr/>
          <p:nvPr/>
        </p:nvSpPr>
        <p:spPr>
          <a:xfrm>
            <a:off x="176040" y="2786040"/>
            <a:ext cx="8929080" cy="912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dirty="0">
                <a:solidFill>
                  <a:srgbClr val="002060"/>
                </a:solidFill>
                <a:uFill>
                  <a:solidFill>
                    <a:srgbClr val="FFFFFF"/>
                  </a:solidFill>
                </a:uFill>
                <a:latin typeface="Arial"/>
                <a:ea typeface="Arial"/>
              </a:rPr>
              <a:t>EVENTOS NÃO PERIÓDICOS</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70294440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ustomShape 1"/>
          <p:cNvSpPr/>
          <p:nvPr/>
        </p:nvSpPr>
        <p:spPr>
          <a:xfrm>
            <a:off x="628560" y="1147680"/>
            <a:ext cx="7886160" cy="4071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marL="447840" indent="-447120">
              <a:lnSpc>
                <a:spcPct val="93000"/>
              </a:lnSpc>
            </a:pPr>
            <a:r>
              <a:rPr lang="pt-BR" sz="2000" b="0" strike="noStrike" spc="-1" dirty="0">
                <a:solidFill>
                  <a:srgbClr val="245488"/>
                </a:solidFill>
                <a:uFill>
                  <a:solidFill>
                    <a:srgbClr val="FFFFFF"/>
                  </a:solidFill>
                </a:uFill>
                <a:latin typeface="Arial"/>
                <a:ea typeface="Arial"/>
              </a:rPr>
              <a:t>Eventos do eSocial - Sequenciamento</a:t>
            </a:r>
            <a:endParaRPr lang="pt-BR" sz="1800" b="0" strike="noStrike" spc="-1" dirty="0">
              <a:solidFill>
                <a:srgbClr val="000000"/>
              </a:solidFill>
              <a:uFill>
                <a:solidFill>
                  <a:srgbClr val="FFFFFF"/>
                </a:solidFill>
              </a:uFill>
              <a:latin typeface="Arial"/>
            </a:endParaRPr>
          </a:p>
        </p:txBody>
      </p:sp>
      <p:pic>
        <p:nvPicPr>
          <p:cNvPr id="473" name="Shape 347"/>
          <p:cNvPicPr/>
          <p:nvPr/>
        </p:nvPicPr>
        <p:blipFill>
          <a:blip r:embed="rId2"/>
          <a:stretch/>
        </p:blipFill>
        <p:spPr>
          <a:xfrm>
            <a:off x="0" y="2351160"/>
            <a:ext cx="9143280" cy="3425040"/>
          </a:xfrm>
          <a:prstGeom prst="rect">
            <a:avLst/>
          </a:prstGeom>
          <a:ln>
            <a:noFill/>
          </a:ln>
        </p:spPr>
      </p:pic>
      <p:sp>
        <p:nvSpPr>
          <p:cNvPr id="474" name="CustomShape 3"/>
          <p:cNvSpPr/>
          <p:nvPr/>
        </p:nvSpPr>
        <p:spPr>
          <a:xfrm>
            <a:off x="2308850" y="2451283"/>
            <a:ext cx="1923480" cy="388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6935A"/>
                </a:solidFill>
                <a:uFill>
                  <a:solidFill>
                    <a:srgbClr val="FFFFFF"/>
                  </a:solidFill>
                </a:uFill>
                <a:latin typeface="Arial"/>
                <a:ea typeface="Arial"/>
              </a:rPr>
              <a:t>Eventos de tabelas</a:t>
            </a:r>
            <a:endParaRPr lang="pt-BR" sz="1800" b="0" strike="noStrike" spc="-1" dirty="0">
              <a:solidFill>
                <a:srgbClr val="000000"/>
              </a:solidFill>
              <a:uFill>
                <a:solidFill>
                  <a:srgbClr val="FFFFFF"/>
                </a:solidFill>
              </a:uFill>
              <a:latin typeface="Arial"/>
            </a:endParaRPr>
          </a:p>
        </p:txBody>
      </p:sp>
      <p:sp>
        <p:nvSpPr>
          <p:cNvPr id="475" name="CustomShape 4"/>
          <p:cNvSpPr/>
          <p:nvPr/>
        </p:nvSpPr>
        <p:spPr>
          <a:xfrm>
            <a:off x="3370320" y="4827600"/>
            <a:ext cx="2326680" cy="685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E5B533"/>
                </a:solidFill>
                <a:uFill>
                  <a:solidFill>
                    <a:srgbClr val="FFFFFF"/>
                  </a:solidFill>
                </a:uFill>
                <a:latin typeface="Arial"/>
                <a:ea typeface="Arial"/>
              </a:rPr>
              <a:t>Cadastramento inicial de vínculos (inicial)</a:t>
            </a:r>
            <a:endParaRPr lang="pt-BR" sz="1800" b="0" strike="noStrike" spc="-1" dirty="0">
              <a:solidFill>
                <a:srgbClr val="000000"/>
              </a:solidFill>
              <a:uFill>
                <a:solidFill>
                  <a:srgbClr val="FFFFFF"/>
                </a:solidFill>
              </a:uFill>
              <a:latin typeface="Arial"/>
            </a:endParaRPr>
          </a:p>
        </p:txBody>
      </p:sp>
      <p:sp>
        <p:nvSpPr>
          <p:cNvPr id="476" name="CustomShape 5"/>
          <p:cNvSpPr/>
          <p:nvPr/>
        </p:nvSpPr>
        <p:spPr>
          <a:xfrm>
            <a:off x="5374780" y="2100081"/>
            <a:ext cx="2332800" cy="388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45488"/>
                </a:solidFill>
                <a:uFill>
                  <a:solidFill>
                    <a:srgbClr val="FFFFFF"/>
                  </a:solidFill>
                </a:uFill>
                <a:latin typeface="Arial"/>
                <a:ea typeface="Arial"/>
              </a:rPr>
              <a:t>Eventos não periódicos</a:t>
            </a:r>
            <a:endParaRPr lang="pt-BR" sz="1800" b="0" strike="noStrike" spc="-1" dirty="0">
              <a:solidFill>
                <a:srgbClr val="000000"/>
              </a:solidFill>
              <a:uFill>
                <a:solidFill>
                  <a:srgbClr val="FFFFFF"/>
                </a:solidFill>
              </a:uFill>
              <a:latin typeface="Arial"/>
            </a:endParaRPr>
          </a:p>
        </p:txBody>
      </p:sp>
      <p:sp>
        <p:nvSpPr>
          <p:cNvPr id="477" name="CustomShape 6"/>
          <p:cNvSpPr/>
          <p:nvPr/>
        </p:nvSpPr>
        <p:spPr>
          <a:xfrm>
            <a:off x="7283160" y="4632660"/>
            <a:ext cx="1929600" cy="3898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6A7E0"/>
                </a:solidFill>
                <a:uFill>
                  <a:solidFill>
                    <a:srgbClr val="FFFFFF"/>
                  </a:solidFill>
                </a:uFill>
                <a:latin typeface="Arial"/>
                <a:ea typeface="Arial"/>
              </a:rPr>
              <a:t>Eventos</a:t>
            </a:r>
            <a:r>
              <a:rPr lang="pt-BR" sz="1800" b="0" strike="noStrike" spc="-1" dirty="0">
                <a:solidFill>
                  <a:srgbClr val="245488"/>
                </a:solidFill>
                <a:uFill>
                  <a:solidFill>
                    <a:srgbClr val="FFFFFF"/>
                  </a:solidFill>
                </a:uFill>
                <a:latin typeface="Arial"/>
                <a:ea typeface="Arial"/>
              </a:rPr>
              <a:t> </a:t>
            </a:r>
            <a:r>
              <a:rPr lang="pt-BR" sz="1800" b="0" strike="noStrike" spc="-1" dirty="0">
                <a:solidFill>
                  <a:srgbClr val="26A7E0"/>
                </a:solidFill>
                <a:uFill>
                  <a:solidFill>
                    <a:srgbClr val="FFFFFF"/>
                  </a:solidFill>
                </a:uFill>
                <a:latin typeface="Arial"/>
                <a:ea typeface="Arial"/>
              </a:rPr>
              <a:t>periódicos</a:t>
            </a:r>
            <a:endParaRPr lang="pt-BR" sz="1800" b="0" strike="noStrike" spc="-1" dirty="0">
              <a:solidFill>
                <a:srgbClr val="000000"/>
              </a:solidFill>
              <a:uFill>
                <a:solidFill>
                  <a:srgbClr val="FFFFFF"/>
                </a:solidFill>
              </a:uFill>
              <a:latin typeface="Arial"/>
            </a:endParaRPr>
          </a:p>
        </p:txBody>
      </p:sp>
      <p:sp>
        <p:nvSpPr>
          <p:cNvPr id="478" name="CustomShape 7"/>
          <p:cNvSpPr/>
          <p:nvPr/>
        </p:nvSpPr>
        <p:spPr>
          <a:xfrm rot="10800000">
            <a:off x="1314233" y="3898821"/>
            <a:ext cx="360" cy="654840"/>
          </a:xfrm>
          <a:custGeom>
            <a:avLst/>
            <a:gdLst/>
            <a:ahLst/>
            <a:cxnLst/>
            <a:rect l="l" t="t" r="r" b="b"/>
            <a:pathLst>
              <a:path w="21600" h="21600">
                <a:moveTo>
                  <a:pt x="0" y="0"/>
                </a:moveTo>
                <a:lnTo>
                  <a:pt x="21600" y="21600"/>
                </a:lnTo>
              </a:path>
            </a:pathLst>
          </a:custGeom>
          <a:noFill/>
          <a:ln w="25560">
            <a:solidFill>
              <a:srgbClr val="245488"/>
            </a:solidFill>
            <a:miter/>
          </a:ln>
        </p:spPr>
        <p:style>
          <a:lnRef idx="0">
            <a:scrgbClr r="0" g="0" b="0"/>
          </a:lnRef>
          <a:fillRef idx="0">
            <a:scrgbClr r="0" g="0" b="0"/>
          </a:fillRef>
          <a:effectRef idx="0">
            <a:scrgbClr r="0" g="0" b="0"/>
          </a:effectRef>
          <a:fontRef idx="minor"/>
        </p:style>
      </p:sp>
      <p:sp>
        <p:nvSpPr>
          <p:cNvPr id="479" name="CustomShape 8"/>
          <p:cNvSpPr/>
          <p:nvPr/>
        </p:nvSpPr>
        <p:spPr>
          <a:xfrm rot="10800000">
            <a:off x="2947500" y="2939485"/>
            <a:ext cx="360" cy="745560"/>
          </a:xfrm>
          <a:custGeom>
            <a:avLst/>
            <a:gdLst/>
            <a:ahLst/>
            <a:cxnLst/>
            <a:rect l="l" t="t" r="r" b="b"/>
            <a:pathLst>
              <a:path w="21600" h="21600">
                <a:moveTo>
                  <a:pt x="0" y="0"/>
                </a:moveTo>
                <a:lnTo>
                  <a:pt x="21600" y="21600"/>
                </a:lnTo>
              </a:path>
            </a:pathLst>
          </a:custGeom>
          <a:noFill/>
          <a:ln w="25560">
            <a:solidFill>
              <a:srgbClr val="26935A"/>
            </a:solidFill>
            <a:miter/>
          </a:ln>
        </p:spPr>
        <p:style>
          <a:lnRef idx="0">
            <a:scrgbClr r="0" g="0" b="0"/>
          </a:lnRef>
          <a:fillRef idx="0">
            <a:scrgbClr r="0" g="0" b="0"/>
          </a:fillRef>
          <a:effectRef idx="0">
            <a:scrgbClr r="0" g="0" b="0"/>
          </a:effectRef>
          <a:fontRef idx="minor"/>
        </p:style>
      </p:sp>
      <p:sp>
        <p:nvSpPr>
          <p:cNvPr id="480" name="CustomShape 9"/>
          <p:cNvSpPr/>
          <p:nvPr/>
        </p:nvSpPr>
        <p:spPr>
          <a:xfrm rot="10800000">
            <a:off x="4528800" y="3977280"/>
            <a:ext cx="360" cy="904320"/>
          </a:xfrm>
          <a:custGeom>
            <a:avLst/>
            <a:gdLst/>
            <a:ahLst/>
            <a:cxnLst/>
            <a:rect l="l" t="t" r="r" b="b"/>
            <a:pathLst>
              <a:path w="21600" h="21600">
                <a:moveTo>
                  <a:pt x="0" y="0"/>
                </a:moveTo>
                <a:lnTo>
                  <a:pt x="21600" y="21600"/>
                </a:lnTo>
              </a:path>
            </a:pathLst>
          </a:custGeom>
          <a:noFill/>
          <a:ln w="25560">
            <a:solidFill>
              <a:srgbClr val="E5B533"/>
            </a:solidFill>
            <a:miter/>
          </a:ln>
        </p:spPr>
        <p:style>
          <a:lnRef idx="0">
            <a:scrgbClr r="0" g="0" b="0"/>
          </a:lnRef>
          <a:fillRef idx="0">
            <a:scrgbClr r="0" g="0" b="0"/>
          </a:fillRef>
          <a:effectRef idx="0">
            <a:scrgbClr r="0" g="0" b="0"/>
          </a:effectRef>
          <a:fontRef idx="minor"/>
        </p:style>
      </p:sp>
      <p:sp>
        <p:nvSpPr>
          <p:cNvPr id="481" name="CustomShape 10"/>
          <p:cNvSpPr/>
          <p:nvPr/>
        </p:nvSpPr>
        <p:spPr>
          <a:xfrm rot="10800000">
            <a:off x="6120720" y="2609365"/>
            <a:ext cx="360" cy="1075680"/>
          </a:xfrm>
          <a:custGeom>
            <a:avLst/>
            <a:gdLst/>
            <a:ahLst/>
            <a:cxnLst/>
            <a:rect l="l" t="t" r="r" b="b"/>
            <a:pathLst>
              <a:path w="21600" h="21600">
                <a:moveTo>
                  <a:pt x="0" y="0"/>
                </a:moveTo>
                <a:lnTo>
                  <a:pt x="21600" y="21600"/>
                </a:lnTo>
              </a:path>
            </a:pathLst>
          </a:custGeom>
          <a:noFill/>
          <a:ln w="25560">
            <a:solidFill>
              <a:srgbClr val="245488"/>
            </a:solidFill>
            <a:miter/>
          </a:ln>
        </p:spPr>
        <p:style>
          <a:lnRef idx="0">
            <a:scrgbClr r="0" g="0" b="0"/>
          </a:lnRef>
          <a:fillRef idx="0">
            <a:scrgbClr r="0" g="0" b="0"/>
          </a:fillRef>
          <a:effectRef idx="0">
            <a:scrgbClr r="0" g="0" b="0"/>
          </a:effectRef>
          <a:fontRef idx="minor"/>
        </p:style>
      </p:sp>
      <p:sp>
        <p:nvSpPr>
          <p:cNvPr id="482" name="CustomShape 11"/>
          <p:cNvSpPr/>
          <p:nvPr/>
        </p:nvSpPr>
        <p:spPr>
          <a:xfrm rot="10800000">
            <a:off x="7716473" y="3912628"/>
            <a:ext cx="360" cy="745560"/>
          </a:xfrm>
          <a:custGeom>
            <a:avLst/>
            <a:gdLst/>
            <a:ahLst/>
            <a:cxnLst/>
            <a:rect l="l" t="t" r="r" b="b"/>
            <a:pathLst>
              <a:path w="21600" h="21600">
                <a:moveTo>
                  <a:pt x="0" y="0"/>
                </a:moveTo>
                <a:lnTo>
                  <a:pt x="21600" y="21600"/>
                </a:lnTo>
              </a:path>
            </a:pathLst>
          </a:custGeom>
          <a:noFill/>
          <a:ln w="25560">
            <a:solidFill>
              <a:srgbClr val="26A7E0"/>
            </a:solidFill>
            <a:miter/>
          </a:ln>
        </p:spPr>
        <p:style>
          <a:lnRef idx="0">
            <a:scrgbClr r="0" g="0" b="0"/>
          </a:lnRef>
          <a:fillRef idx="0">
            <a:scrgbClr r="0" g="0" b="0"/>
          </a:fillRef>
          <a:effectRef idx="0">
            <a:scrgbClr r="0" g="0" b="0"/>
          </a:effectRef>
          <a:fontRef idx="minor"/>
        </p:style>
      </p:sp>
      <p:sp>
        <p:nvSpPr>
          <p:cNvPr id="483" name="CustomShape 12"/>
          <p:cNvSpPr/>
          <p:nvPr/>
        </p:nvSpPr>
        <p:spPr>
          <a:xfrm>
            <a:off x="530280" y="4513320"/>
            <a:ext cx="2275920" cy="53424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45488"/>
                </a:solidFill>
                <a:uFill>
                  <a:solidFill>
                    <a:srgbClr val="FFFFFF"/>
                  </a:solidFill>
                </a:uFill>
                <a:latin typeface="Arial"/>
                <a:ea typeface="Arial"/>
              </a:rPr>
              <a:t>Informações do empregador (inicial)</a:t>
            </a:r>
            <a:endParaRPr lang="pt-BR" sz="1800" b="0" strike="noStrike" spc="-1" dirty="0">
              <a:solidFill>
                <a:srgbClr val="000000"/>
              </a:solidFill>
              <a:uFill>
                <a:solidFill>
                  <a:srgbClr val="FFFFFF"/>
                </a:solidFill>
              </a:uFill>
              <a:latin typeface="Arial"/>
            </a:endParaRPr>
          </a:p>
        </p:txBody>
      </p:sp>
      <p:sp>
        <p:nvSpPr>
          <p:cNvPr id="15" name="CustomShape 14"/>
          <p:cNvSpPr/>
          <p:nvPr/>
        </p:nvSpPr>
        <p:spPr>
          <a:xfrm>
            <a:off x="4284720" y="2565360"/>
            <a:ext cx="483480" cy="934200"/>
          </a:xfrm>
          <a:prstGeom prst="downArrow">
            <a:avLst>
              <a:gd name="adj1" fmla="val 15694"/>
              <a:gd name="adj2" fmla="val 50000"/>
            </a:avLst>
          </a:prstGeom>
          <a:solidFill>
            <a:srgbClr val="00B8FF"/>
          </a:solidFill>
          <a:ln w="9360">
            <a:solidFill>
              <a:schemeClr val="dk1"/>
            </a:solidFill>
            <a:round/>
          </a:ln>
        </p:spPr>
        <p:style>
          <a:lnRef idx="0">
            <a:scrgbClr r="0" g="0" b="0"/>
          </a:lnRef>
          <a:fillRef idx="0">
            <a:scrgbClr r="0" g="0" b="0"/>
          </a:fillRef>
          <a:effectRef idx="0">
            <a:scrgbClr r="0" g="0" b="0"/>
          </a:effectRef>
          <a:fontRef idx="minor"/>
        </p:style>
      </p:sp>
      <p:sp>
        <p:nvSpPr>
          <p:cNvPr id="16" name="CustomShape 13"/>
          <p:cNvSpPr/>
          <p:nvPr/>
        </p:nvSpPr>
        <p:spPr>
          <a:xfrm>
            <a:off x="5927652" y="4149720"/>
            <a:ext cx="430920" cy="1007280"/>
          </a:xfrm>
          <a:prstGeom prst="upArrow">
            <a:avLst>
              <a:gd name="adj1" fmla="val 4494"/>
              <a:gd name="adj2" fmla="val 50000"/>
            </a:avLst>
          </a:prstGeom>
          <a:solidFill>
            <a:srgbClr val="00B8FF"/>
          </a:solidFill>
          <a:ln w="9360">
            <a:solidFill>
              <a:schemeClr val="dk1"/>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6409970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CustomShape 1"/>
          <p:cNvSpPr/>
          <p:nvPr/>
        </p:nvSpPr>
        <p:spPr>
          <a:xfrm>
            <a:off x="1800000" y="951480"/>
            <a:ext cx="5580000" cy="524520"/>
          </a:xfrm>
          <a:custGeom>
            <a:avLst/>
            <a:gdLst/>
            <a:ahLst/>
            <a:cxnLst/>
            <a:rect l="l" t="t" r="r" b="b"/>
            <a:pathLst>
              <a:path w="9518650" h="641350">
                <a:moveTo>
                  <a:pt x="0" y="0"/>
                </a:moveTo>
                <a:lnTo>
                  <a:pt x="26441" y="0"/>
                </a:lnTo>
                <a:lnTo>
                  <a:pt x="26441" y="1781"/>
                </a:lnTo>
                <a:lnTo>
                  <a:pt x="0" y="1781"/>
                </a:lnTo>
                <a:lnTo>
                  <a:pt x="0" y="0"/>
                </a:lnTo>
                <a:close/>
              </a:path>
            </a:pathLst>
          </a:custGeom>
          <a:noFill/>
          <a:ln>
            <a:noFill/>
          </a:ln>
        </p:spPr>
        <p:style>
          <a:lnRef idx="0">
            <a:scrgbClr r="0" g="0" b="0"/>
          </a:lnRef>
          <a:fillRef idx="0">
            <a:scrgbClr r="0" g="0" b="0"/>
          </a:fillRef>
          <a:effectRef idx="0">
            <a:scrgbClr r="0" g="0" b="0"/>
          </a:effectRef>
          <a:fontRef idx="minor"/>
        </p:style>
        <p:txBody>
          <a:bodyPr lIns="72720" tIns="36360" rIns="72720" bIns="36360"/>
          <a:lstStyle/>
          <a:p>
            <a:pPr>
              <a:lnSpc>
                <a:spcPct val="100000"/>
              </a:lnSpc>
              <a:spcBef>
                <a:spcPts val="255"/>
              </a:spcBef>
              <a:spcAft>
                <a:spcPts val="726"/>
              </a:spcAft>
            </a:pPr>
            <a:r>
              <a:rPr lang="pt-BR" sz="2950" b="1" strike="noStrike" spc="-1" dirty="0">
                <a:solidFill>
                  <a:srgbClr val="000080"/>
                </a:solidFill>
                <a:uFill>
                  <a:solidFill>
                    <a:srgbClr val="FFFFFF"/>
                  </a:solidFill>
                </a:uFill>
                <a:latin typeface="Verdana"/>
                <a:ea typeface="Microsoft YaHei"/>
              </a:rPr>
              <a:t>Não Periódicos do eSocial</a:t>
            </a:r>
            <a:endParaRPr lang="pt-BR" sz="1800" b="0" strike="noStrike" spc="-1" dirty="0">
              <a:solidFill>
                <a:srgbClr val="000000"/>
              </a:solidFill>
              <a:uFill>
                <a:solidFill>
                  <a:srgbClr val="FFFFFF"/>
                </a:solidFill>
              </a:uFill>
              <a:latin typeface="Arial"/>
            </a:endParaRPr>
          </a:p>
        </p:txBody>
      </p:sp>
      <p:sp>
        <p:nvSpPr>
          <p:cNvPr id="527" name="CustomShape 2"/>
          <p:cNvSpPr/>
          <p:nvPr/>
        </p:nvSpPr>
        <p:spPr>
          <a:xfrm>
            <a:off x="0" y="1462680"/>
            <a:ext cx="9143280" cy="4638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pt-BR" sz="2300" b="0" strike="noStrike" spc="-1" dirty="0">
                <a:solidFill>
                  <a:srgbClr val="002060"/>
                </a:solidFill>
                <a:uFill>
                  <a:solidFill>
                    <a:srgbClr val="FFFFFF"/>
                  </a:solidFill>
                </a:uFill>
                <a:latin typeface="Times New Roman"/>
                <a:ea typeface="Arial"/>
              </a:rPr>
              <a:t>S-2190 - Admissão de Trabalhador - Registro Preliminar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S-2200 – Cadastramento Inicial do Vínculo e Adm/Ingresso de Trabalhador</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S-2205 - Alteração de Dados Cadastrais do Trabalhador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S-2206 - Alteração de Contrato de Trabalho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S-2250 - Aviso Prévio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S-2260 - Convocação para Trabalho Intermitente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S-2298 - Reintegração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S-2299 - Desligamento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S-2300 - Trabalhador Sem Vínculo de Emprego/Estatutário - Início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S-2306 - Trabalhador Sem Vínculo de Emprego/Estatutário – Alt. Contratual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S-2399 - Trabalhador Sem Vínculo de Emprego/Estatutário - Término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S-2400 - Cadastro de Benefícios Previdenciários – RPPS</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S-3000 - Exclusão de eventos</a:t>
            </a:r>
            <a:r>
              <a:rPr lang="pt-BR" sz="2300" b="0" strike="noStrike" spc="-1" dirty="0">
                <a:solidFill>
                  <a:srgbClr val="000000"/>
                </a:solidFill>
                <a:uFill>
                  <a:solidFill>
                    <a:srgbClr val="FFFFFF"/>
                  </a:solidFill>
                </a:uFill>
                <a:latin typeface="Times New Roman"/>
                <a:ea typeface="Arial"/>
              </a:rPr>
              <a:t> </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48237891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9"/>
        <p:cNvGrpSpPr/>
        <p:nvPr/>
      </p:nvGrpSpPr>
      <p:grpSpPr>
        <a:xfrm>
          <a:off x="0" y="0"/>
          <a:ext cx="0" cy="0"/>
          <a:chOff x="0" y="0"/>
          <a:chExt cx="0" cy="0"/>
        </a:xfrm>
      </p:grpSpPr>
      <p:sp>
        <p:nvSpPr>
          <p:cNvPr id="190" name="Google Shape;190;p35"/>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vou contratar um novo empregado, mas ele ainda não possui NIS. Como fazer?</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deve ser enviado o evento S-2190, pois nas  informações do Registro Preliminar do Trabalhador são requeridos apenas o CPF do trabalhador, a data de nascimento,  e a data de admissão.</a:t>
            </a:r>
            <a:endParaRPr/>
          </a:p>
        </p:txBody>
      </p:sp>
      <p:sp>
        <p:nvSpPr>
          <p:cNvPr id="191" name="Google Shape;191;p35"/>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S-2190 - Dúvidas dos empregadores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CustomShape 1"/>
          <p:cNvSpPr/>
          <p:nvPr/>
        </p:nvSpPr>
        <p:spPr>
          <a:xfrm>
            <a:off x="465480" y="1986840"/>
            <a:ext cx="8495640" cy="4106520"/>
          </a:xfrm>
          <a:custGeom>
            <a:avLst/>
            <a:gdLst/>
            <a:ahLst/>
            <a:cxnLst/>
            <a:rect l="l" t="t" r="r" b="b"/>
            <a:pathLst>
              <a:path w="10371138" h="5013325">
                <a:moveTo>
                  <a:pt x="0" y="0"/>
                </a:moveTo>
                <a:lnTo>
                  <a:pt x="28808" y="0"/>
                </a:lnTo>
                <a:lnTo>
                  <a:pt x="28808" y="13928"/>
                </a:lnTo>
                <a:lnTo>
                  <a:pt x="0" y="13928"/>
                </a:lnTo>
                <a:lnTo>
                  <a:pt x="0" y="0"/>
                </a:lnTo>
                <a:close/>
              </a:path>
            </a:pathLst>
          </a:custGeom>
          <a:noFill/>
          <a:ln>
            <a:noFill/>
          </a:ln>
        </p:spPr>
        <p:style>
          <a:lnRef idx="0">
            <a:scrgbClr r="0" g="0" b="0"/>
          </a:lnRef>
          <a:fillRef idx="0">
            <a:scrgbClr r="0" g="0" b="0"/>
          </a:fillRef>
          <a:effectRef idx="0">
            <a:scrgbClr r="0" g="0" b="0"/>
          </a:effectRef>
          <a:fontRef idx="minor"/>
        </p:style>
        <p:txBody>
          <a:bodyPr lIns="72720" tIns="36360" rIns="72720" bIns="36360"/>
          <a:lstStyle/>
          <a:p>
            <a:pPr marL="216000" indent="-215280">
              <a:lnSpc>
                <a:spcPct val="100000"/>
              </a:lnSpc>
              <a:spcBef>
                <a:spcPts val="255"/>
              </a:spcBef>
              <a:spcAft>
                <a:spcPts val="1179"/>
              </a:spcAft>
              <a:buClr>
                <a:srgbClr val="000080"/>
              </a:buClr>
              <a:buFont typeface="Wingdings" charset="2"/>
              <a:buChar char=""/>
            </a:pPr>
            <a:r>
              <a:rPr lang="pt-BR" sz="2379" b="1" spc="-1" dirty="0">
                <a:solidFill>
                  <a:srgbClr val="000080"/>
                </a:solidFill>
                <a:uFill>
                  <a:solidFill>
                    <a:srgbClr val="FFFFFF"/>
                  </a:solidFill>
                </a:uFill>
                <a:latin typeface="Verdana"/>
                <a:ea typeface="Microsoft YaHei"/>
              </a:rPr>
              <a:t>MÓDULOS SIMPLIFICADOS:</a:t>
            </a:r>
            <a:endParaRPr lang="pt-BR" spc="-1" dirty="0">
              <a:solidFill>
                <a:srgbClr val="000000"/>
              </a:solidFill>
              <a:uFill>
                <a:solidFill>
                  <a:srgbClr val="FFFFFF"/>
                </a:solidFill>
              </a:uFill>
            </a:endParaRPr>
          </a:p>
          <a:p>
            <a:pPr marL="544680" lvl="1" indent="-215280">
              <a:lnSpc>
                <a:spcPct val="100000"/>
              </a:lnSpc>
              <a:spcBef>
                <a:spcPts val="255"/>
              </a:spcBef>
              <a:spcAft>
                <a:spcPts val="1179"/>
              </a:spcAft>
              <a:buClr>
                <a:srgbClr val="000080"/>
              </a:buClr>
              <a:buFont typeface="Wingdings" charset="2"/>
              <a:buChar char=""/>
            </a:pPr>
            <a:r>
              <a:rPr lang="pt-BR" sz="2379" b="1" spc="-1" dirty="0">
                <a:solidFill>
                  <a:srgbClr val="000080"/>
                </a:solidFill>
                <a:uFill>
                  <a:solidFill>
                    <a:srgbClr val="FFFFFF"/>
                  </a:solidFill>
                </a:uFill>
                <a:latin typeface="Verdana"/>
                <a:ea typeface="Microsoft YaHei"/>
              </a:rPr>
              <a:t>Para pequenos empregadores;</a:t>
            </a:r>
            <a:endParaRPr lang="pt-BR" spc="-1" dirty="0">
              <a:solidFill>
                <a:srgbClr val="000000"/>
              </a:solidFill>
              <a:uFill>
                <a:solidFill>
                  <a:srgbClr val="FFFFFF"/>
                </a:solidFill>
              </a:uFill>
            </a:endParaRPr>
          </a:p>
          <a:p>
            <a:pPr marL="544680" lvl="1" indent="-215280">
              <a:lnSpc>
                <a:spcPct val="100000"/>
              </a:lnSpc>
              <a:spcBef>
                <a:spcPts val="255"/>
              </a:spcBef>
              <a:spcAft>
                <a:spcPts val="1179"/>
              </a:spcAft>
              <a:buClr>
                <a:srgbClr val="000080"/>
              </a:buClr>
              <a:buFont typeface="Wingdings" charset="2"/>
              <a:buChar char=""/>
            </a:pPr>
            <a:r>
              <a:rPr lang="pt-BR" sz="2379" b="1" spc="-1" dirty="0">
                <a:solidFill>
                  <a:srgbClr val="000080"/>
                </a:solidFill>
                <a:uFill>
                  <a:solidFill>
                    <a:srgbClr val="FFFFFF"/>
                  </a:solidFill>
                </a:uFill>
                <a:latin typeface="Verdana"/>
                <a:ea typeface="Microsoft YaHei"/>
              </a:rPr>
              <a:t>Facilidades e simplificações.</a:t>
            </a:r>
            <a:endParaRPr lang="pt-BR" spc="-1" dirty="0">
              <a:solidFill>
                <a:srgbClr val="000000"/>
              </a:solidFill>
              <a:uFill>
                <a:solidFill>
                  <a:srgbClr val="FFFFFF"/>
                </a:solidFill>
              </a:uFill>
            </a:endParaRPr>
          </a:p>
          <a:p>
            <a:pPr marL="216000" indent="-215280">
              <a:lnSpc>
                <a:spcPct val="100000"/>
              </a:lnSpc>
              <a:spcBef>
                <a:spcPts val="255"/>
              </a:spcBef>
              <a:spcAft>
                <a:spcPts val="1179"/>
              </a:spcAft>
              <a:buClr>
                <a:srgbClr val="000080"/>
              </a:buClr>
              <a:buFont typeface="Wingdings" charset="2"/>
              <a:buChar char=""/>
            </a:pPr>
            <a:endParaRPr lang="pt-BR" sz="2379" b="1" strike="noStrike" spc="-1" dirty="0">
              <a:solidFill>
                <a:srgbClr val="000080"/>
              </a:solidFill>
              <a:uFill>
                <a:solidFill>
                  <a:srgbClr val="FFFFFF"/>
                </a:solidFill>
              </a:uFill>
              <a:latin typeface="Verdana"/>
              <a:ea typeface="Microsoft YaHei"/>
            </a:endParaRPr>
          </a:p>
          <a:p>
            <a:pPr marL="216000" indent="-215280">
              <a:lnSpc>
                <a:spcPct val="100000"/>
              </a:lnSpc>
              <a:spcBef>
                <a:spcPts val="255"/>
              </a:spcBef>
              <a:spcAft>
                <a:spcPts val="1179"/>
              </a:spcAft>
              <a:buClr>
                <a:srgbClr val="000080"/>
              </a:buClr>
              <a:buFont typeface="Wingdings" charset="2"/>
              <a:buChar char=""/>
            </a:pPr>
            <a:r>
              <a:rPr lang="pt-BR" sz="2379" b="1" strike="noStrike" spc="-1" dirty="0">
                <a:solidFill>
                  <a:srgbClr val="000080"/>
                </a:solidFill>
                <a:uFill>
                  <a:solidFill>
                    <a:srgbClr val="FFFFFF"/>
                  </a:solidFill>
                </a:uFill>
                <a:latin typeface="Verdana"/>
                <a:ea typeface="Microsoft YaHei"/>
              </a:rPr>
              <a:t>WEBGERAL:</a:t>
            </a:r>
            <a:endParaRPr lang="pt-BR" sz="1800" b="0" strike="noStrike" spc="-1" dirty="0">
              <a:solidFill>
                <a:srgbClr val="000000"/>
              </a:solidFill>
              <a:uFill>
                <a:solidFill>
                  <a:srgbClr val="FFFFFF"/>
                </a:solidFill>
              </a:uFill>
              <a:latin typeface="Arial"/>
            </a:endParaRPr>
          </a:p>
          <a:p>
            <a:pPr marL="544680" lvl="1" indent="-215280">
              <a:lnSpc>
                <a:spcPct val="100000"/>
              </a:lnSpc>
              <a:spcBef>
                <a:spcPts val="255"/>
              </a:spcBef>
              <a:spcAft>
                <a:spcPts val="1179"/>
              </a:spcAft>
              <a:buClr>
                <a:srgbClr val="000080"/>
              </a:buClr>
              <a:buFont typeface="Wingdings" charset="2"/>
              <a:buChar char=""/>
            </a:pPr>
            <a:r>
              <a:rPr lang="pt-BR" sz="2379" b="1" strike="noStrike" spc="-1" dirty="0">
                <a:solidFill>
                  <a:srgbClr val="000080"/>
                </a:solidFill>
                <a:uFill>
                  <a:solidFill>
                    <a:srgbClr val="FFFFFF"/>
                  </a:solidFill>
                </a:uFill>
                <a:latin typeface="Verdana"/>
                <a:ea typeface="Microsoft YaHei"/>
              </a:rPr>
              <a:t>Solução de Contingência;</a:t>
            </a:r>
            <a:endParaRPr lang="pt-BR" sz="1800" b="0" strike="noStrike" spc="-1" dirty="0">
              <a:solidFill>
                <a:srgbClr val="000000"/>
              </a:solidFill>
              <a:uFill>
                <a:solidFill>
                  <a:srgbClr val="FFFFFF"/>
                </a:solidFill>
              </a:uFill>
              <a:latin typeface="Arial"/>
            </a:endParaRPr>
          </a:p>
          <a:p>
            <a:pPr marL="544680" lvl="1" indent="-215280">
              <a:lnSpc>
                <a:spcPct val="100000"/>
              </a:lnSpc>
              <a:spcBef>
                <a:spcPts val="255"/>
              </a:spcBef>
              <a:spcAft>
                <a:spcPts val="1179"/>
              </a:spcAft>
              <a:buClr>
                <a:srgbClr val="000080"/>
              </a:buClr>
              <a:buFont typeface="Wingdings" charset="2"/>
              <a:buChar char=""/>
            </a:pPr>
            <a:r>
              <a:rPr lang="pt-BR" sz="2379" b="1" strike="noStrike" spc="-1" dirty="0">
                <a:solidFill>
                  <a:srgbClr val="000080"/>
                </a:solidFill>
                <a:uFill>
                  <a:solidFill>
                    <a:srgbClr val="FFFFFF"/>
                  </a:solidFill>
                </a:uFill>
                <a:latin typeface="Verdana"/>
                <a:ea typeface="Microsoft YaHei"/>
              </a:rPr>
              <a:t>Prestação de infs. que não constam em seus sistemas.</a:t>
            </a:r>
            <a:endParaRPr lang="pt-BR" sz="1800" b="0" strike="noStrike" spc="-1" dirty="0">
              <a:solidFill>
                <a:srgbClr val="000000"/>
              </a:solidFill>
              <a:uFill>
                <a:solidFill>
                  <a:srgbClr val="FFFFFF"/>
                </a:solidFill>
              </a:uFill>
              <a:latin typeface="Arial"/>
            </a:endParaRPr>
          </a:p>
          <a:p>
            <a:pPr marL="216000" indent="-215280">
              <a:lnSpc>
                <a:spcPct val="100000"/>
              </a:lnSpc>
              <a:spcBef>
                <a:spcPts val="255"/>
              </a:spcBef>
              <a:spcAft>
                <a:spcPts val="1179"/>
              </a:spcAft>
            </a:pPr>
            <a:endParaRPr lang="pt-BR" sz="1800" b="0" strike="noStrike" spc="-1" dirty="0">
              <a:solidFill>
                <a:srgbClr val="000000"/>
              </a:solidFill>
              <a:uFill>
                <a:solidFill>
                  <a:srgbClr val="FFFFFF"/>
                </a:solidFill>
              </a:uFill>
              <a:latin typeface="Arial"/>
            </a:endParaRPr>
          </a:p>
        </p:txBody>
      </p:sp>
      <p:sp>
        <p:nvSpPr>
          <p:cNvPr id="414" name="CustomShape 2"/>
          <p:cNvSpPr/>
          <p:nvPr/>
        </p:nvSpPr>
        <p:spPr>
          <a:xfrm>
            <a:off x="407160" y="1232280"/>
            <a:ext cx="7797240" cy="524520"/>
          </a:xfrm>
          <a:custGeom>
            <a:avLst/>
            <a:gdLst/>
            <a:ahLst/>
            <a:cxnLst/>
            <a:rect l="l" t="t" r="r" b="b"/>
            <a:pathLst>
              <a:path w="9518650" h="641350">
                <a:moveTo>
                  <a:pt x="0" y="0"/>
                </a:moveTo>
                <a:lnTo>
                  <a:pt x="26441" y="0"/>
                </a:lnTo>
                <a:lnTo>
                  <a:pt x="26441" y="1781"/>
                </a:lnTo>
                <a:lnTo>
                  <a:pt x="0" y="1781"/>
                </a:lnTo>
                <a:lnTo>
                  <a:pt x="0" y="0"/>
                </a:lnTo>
                <a:close/>
              </a:path>
            </a:pathLst>
          </a:custGeom>
          <a:noFill/>
          <a:ln>
            <a:noFill/>
          </a:ln>
        </p:spPr>
        <p:style>
          <a:lnRef idx="0">
            <a:scrgbClr r="0" g="0" b="0"/>
          </a:lnRef>
          <a:fillRef idx="0">
            <a:scrgbClr r="0" g="0" b="0"/>
          </a:fillRef>
          <a:effectRef idx="0">
            <a:scrgbClr r="0" g="0" b="0"/>
          </a:effectRef>
          <a:fontRef idx="minor"/>
        </p:style>
        <p:txBody>
          <a:bodyPr lIns="72720" tIns="36360" rIns="72720" bIns="36360"/>
          <a:lstStyle/>
          <a:p>
            <a:pPr>
              <a:lnSpc>
                <a:spcPct val="100000"/>
              </a:lnSpc>
              <a:spcBef>
                <a:spcPts val="255"/>
              </a:spcBef>
              <a:spcAft>
                <a:spcPts val="726"/>
              </a:spcAft>
            </a:pPr>
            <a:r>
              <a:rPr lang="pt-BR" sz="3120" b="1" strike="noStrike" spc="-1" dirty="0">
                <a:solidFill>
                  <a:srgbClr val="000080"/>
                </a:solidFill>
                <a:uFill>
                  <a:solidFill>
                    <a:srgbClr val="FFFFFF"/>
                  </a:solidFill>
                </a:uFill>
                <a:latin typeface="Verdana"/>
                <a:ea typeface="Microsoft YaHei"/>
              </a:rPr>
              <a:t>Portal Web</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7210855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5"/>
        <p:cNvGrpSpPr/>
        <p:nvPr/>
      </p:nvGrpSpPr>
      <p:grpSpPr>
        <a:xfrm>
          <a:off x="0" y="0"/>
          <a:ext cx="0" cy="0"/>
          <a:chOff x="0" y="0"/>
          <a:chExt cx="0" cy="0"/>
        </a:xfrm>
      </p:grpSpPr>
      <p:sp>
        <p:nvSpPr>
          <p:cNvPr id="196" name="Google Shape;196;p36"/>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faço para enviar a correção do registro preliminar de uma admissão enviada com a informação do CNPJ errado (de outra empresa do mesmo grupo econômico)?</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não é permitido retificar o evento de Registro Preliminar. Se a admissão foi informada em outra empresa do grupo econômico, deve-se excluir o evento (por meio do evento S-3000) e enviar novamente no CNPJ correto.</a:t>
            </a:r>
            <a:endParaRPr/>
          </a:p>
        </p:txBody>
      </p:sp>
      <p:sp>
        <p:nvSpPr>
          <p:cNvPr id="197" name="Google Shape;197;p36"/>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S-2190 - Dúvidas dos empregadores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1"/>
        <p:cNvGrpSpPr/>
        <p:nvPr/>
      </p:nvGrpSpPr>
      <p:grpSpPr>
        <a:xfrm>
          <a:off x="0" y="0"/>
          <a:ext cx="0" cy="0"/>
          <a:chOff x="0" y="0"/>
          <a:chExt cx="0" cy="0"/>
        </a:xfrm>
      </p:grpSpPr>
      <p:sp>
        <p:nvSpPr>
          <p:cNvPr id="202" name="Google Shape;202;p37"/>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sempre tenho que enviar um evento de admissão preliminar (S-2190) antes de enviar o evento de admissão com os dados completos (S-2200)? </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NÃO. Na verdade, o evento de admissão preliminar S-2190 deve ser enviado APENAS quando o empregador não possuir os dados completos do trabalhador. Caso a empresa tenha o cadastro completo desse empregado, deverá enviar diretamente o evento S-2200.</a:t>
            </a:r>
            <a:endParaRPr/>
          </a:p>
          <a:p>
            <a:pPr marL="0" marR="0" lvl="0" indent="0" algn="just" rtl="0">
              <a:lnSpc>
                <a:spcPct val="100000"/>
              </a:lnSpc>
              <a:spcBef>
                <a:spcPts val="400"/>
              </a:spcBef>
              <a:spcAft>
                <a:spcPts val="0"/>
              </a:spcAft>
              <a:buClr>
                <a:srgbClr val="22228B"/>
              </a:buClr>
              <a:buSzPts val="2200"/>
              <a:buFont typeface="Arial"/>
              <a:buNone/>
            </a:pPr>
            <a:r>
              <a:rPr lang="en-US" sz="2200" b="0" i="0" u="none">
                <a:solidFill>
                  <a:srgbClr val="22228B"/>
                </a:solidFill>
                <a:latin typeface="Arial"/>
                <a:ea typeface="Arial"/>
                <a:cs typeface="Arial"/>
                <a:sym typeface="Arial"/>
              </a:rPr>
              <a:t>Cabe destacar que se houver o evento S-2190, o empregador necessariamente deverá informar o número do recibo desse evento quando for transmitir a admissão completa (S-2200, campo {nrRecInfPrelim}).</a:t>
            </a:r>
            <a:endParaRPr/>
          </a:p>
        </p:txBody>
      </p:sp>
      <p:sp>
        <p:nvSpPr>
          <p:cNvPr id="203" name="Google Shape;203;p37"/>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S-2190 e S-2200 - Dúvidas dos empregadores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7"/>
        <p:cNvGrpSpPr/>
        <p:nvPr/>
      </p:nvGrpSpPr>
      <p:grpSpPr>
        <a:xfrm>
          <a:off x="0" y="0"/>
          <a:ext cx="0" cy="0"/>
          <a:chOff x="0" y="0"/>
          <a:chExt cx="0" cy="0"/>
        </a:xfrm>
      </p:grpSpPr>
      <p:sp>
        <p:nvSpPr>
          <p:cNvPr id="208" name="Google Shape;208;p38"/>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informar um contrato de experiência?</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todo contrato de experiência deve ser registrado como contrato por prazo determinado. Caso termine o prazo e não haja desligamento, automaticamente ele se torna como contrato por prazo indeterminado.</a:t>
            </a:r>
            <a:endParaRPr/>
          </a:p>
        </p:txBody>
      </p:sp>
      <p:sp>
        <p:nvSpPr>
          <p:cNvPr id="209" name="Google Shape;209;p38"/>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S-2200 - Dúvidas dos empregadores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3"/>
        <p:cNvGrpSpPr/>
        <p:nvPr/>
      </p:nvGrpSpPr>
      <p:grpSpPr>
        <a:xfrm>
          <a:off x="0" y="0"/>
          <a:ext cx="0" cy="0"/>
          <a:chOff x="0" y="0"/>
          <a:chExt cx="0" cy="0"/>
        </a:xfrm>
      </p:grpSpPr>
      <p:sp>
        <p:nvSpPr>
          <p:cNvPr id="214" name="Google Shape;214;p39"/>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no desligamento e recontratação até 06 meses posteriores é possível reaproveitar a matrícula?</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não é possível reaproveitar a matrícula no eSocial. No caso de recontratação, independentemente do prazo, será necessário um novo evento S-2200, com uma nova matrícula. A matrícula é chave do evento S-2200.</a:t>
            </a:r>
            <a:endParaRPr/>
          </a:p>
        </p:txBody>
      </p:sp>
      <p:sp>
        <p:nvSpPr>
          <p:cNvPr id="215" name="Google Shape;215;p39"/>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S-2200 - Dúvidas dos empregadores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9"/>
        <p:cNvGrpSpPr/>
        <p:nvPr/>
      </p:nvGrpSpPr>
      <p:grpSpPr>
        <a:xfrm>
          <a:off x="0" y="0"/>
          <a:ext cx="0" cy="0"/>
          <a:chOff x="0" y="0"/>
          <a:chExt cx="0" cy="0"/>
        </a:xfrm>
      </p:grpSpPr>
      <p:sp>
        <p:nvSpPr>
          <p:cNvPr id="220" name="Google Shape;220;p40"/>
          <p:cNvSpPr txBox="1"/>
          <p:nvPr/>
        </p:nvSpPr>
        <p:spPr>
          <a:xfrm>
            <a:off x="611187" y="1698625"/>
            <a:ext cx="8208962" cy="4867275"/>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para as empresas do 2º grupo, qual o prazo de envio de uma admissão ocorrida em 24/10/2018?</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 prazo depende se o empregador é ME/EPP não optante pelo Simples:</a:t>
            </a:r>
            <a:endParaRPr sz="2200" b="0" i="0" u="none">
              <a:solidFill>
                <a:srgbClr val="22228B"/>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ME/EPP não optante pelo Simples: até janeiro/2019 (marco inicial da 3ª fase), conforme </a:t>
            </a:r>
            <a:r>
              <a:rPr lang="en-US" sz="2200" b="0" i="0" u="sng">
                <a:solidFill>
                  <a:schemeClr val="hlink"/>
                </a:solidFill>
                <a:latin typeface="Arial"/>
                <a:ea typeface="Arial"/>
                <a:cs typeface="Arial"/>
                <a:sym typeface="Arial"/>
                <a:hlinkClick r:id="rId3"/>
              </a:rPr>
              <a:t>Nota Orientativa 2018.007</a:t>
            </a:r>
            <a:r>
              <a:rPr lang="en-US" sz="2200" b="0" i="0" u="none">
                <a:solidFill>
                  <a:srgbClr val="22228B"/>
                </a:solidFill>
                <a:latin typeface="Arial"/>
                <a:ea typeface="Arial"/>
                <a:cs typeface="Arial"/>
                <a:sym typeface="Arial"/>
              </a:rPr>
              <a:t>.</a:t>
            </a:r>
            <a:endParaRPr sz="2200" b="0" i="0" u="none">
              <a:solidFill>
                <a:srgbClr val="22228B"/>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Demais empresas: até 23/10/2018 (se não tiver sido enviado o evento S-2190 e caso não se trate de transferência).</a:t>
            </a:r>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221" name="Google Shape;221;p40"/>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S-2200 - Dúvidas dos empregadores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5"/>
        <p:cNvGrpSpPr/>
        <p:nvPr/>
      </p:nvGrpSpPr>
      <p:grpSpPr>
        <a:xfrm>
          <a:off x="0" y="0"/>
          <a:ext cx="0" cy="0"/>
          <a:chOff x="0" y="0"/>
          <a:chExt cx="0" cy="0"/>
        </a:xfrm>
      </p:grpSpPr>
      <p:sp>
        <p:nvSpPr>
          <p:cNvPr id="226" name="Google Shape;226;p41"/>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quais campos os eventos S-2205 e S-2206 alteram no Registro de Eventos Trabalhistas - RET?</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os eventos de alteração de dados cadastrais e contratuais (S-2205 e S-2206) substituem todos os dados constantes no evento de admissão (S-2200). Dessa forma, ao enviar um S-2205, o usuário deverá informar todos os dados do trabalhador, mesmo aqueles que não sofreram alteração. Esta nova informação prevalecerá sobre a anterior. </a:t>
            </a:r>
            <a:endParaRPr/>
          </a:p>
        </p:txBody>
      </p:sp>
      <p:sp>
        <p:nvSpPr>
          <p:cNvPr id="227" name="Google Shape;227;p41"/>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S-2205 e S-2206 - Dúvidas dos empregadores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1"/>
        <p:cNvGrpSpPr/>
        <p:nvPr/>
      </p:nvGrpSpPr>
      <p:grpSpPr>
        <a:xfrm>
          <a:off x="0" y="0"/>
          <a:ext cx="0" cy="0"/>
          <a:chOff x="0" y="0"/>
          <a:chExt cx="0" cy="0"/>
        </a:xfrm>
      </p:grpSpPr>
      <p:sp>
        <p:nvSpPr>
          <p:cNvPr id="232" name="Google Shape;232;p42"/>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dirty="0">
                <a:solidFill>
                  <a:srgbClr val="22228B"/>
                </a:solidFill>
                <a:latin typeface="Arial"/>
                <a:ea typeface="Arial"/>
                <a:cs typeface="Arial"/>
                <a:sym typeface="Arial"/>
              </a:rPr>
              <a:t>DÚVIDA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posso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utilizar</a:t>
            </a:r>
            <a:r>
              <a:rPr lang="en-US" sz="2200" b="0" i="0" u="none" dirty="0">
                <a:solidFill>
                  <a:srgbClr val="22228B"/>
                </a:solidFill>
                <a:latin typeface="Arial"/>
                <a:ea typeface="Arial"/>
                <a:cs typeface="Arial"/>
                <a:sym typeface="Arial"/>
              </a:rPr>
              <a:t> o </a:t>
            </a:r>
            <a:r>
              <a:rPr lang="en-US" sz="2200" b="0" i="0" u="none" dirty="0" err="1">
                <a:solidFill>
                  <a:srgbClr val="22228B"/>
                </a:solidFill>
                <a:latin typeface="Arial"/>
                <a:ea typeface="Arial"/>
                <a:cs typeface="Arial"/>
                <a:sym typeface="Arial"/>
              </a:rPr>
              <a:t>evento</a:t>
            </a:r>
            <a:r>
              <a:rPr lang="en-US" sz="2200" b="0" i="0" u="none" dirty="0">
                <a:solidFill>
                  <a:srgbClr val="22228B"/>
                </a:solidFill>
                <a:latin typeface="Arial"/>
                <a:ea typeface="Arial"/>
                <a:cs typeface="Arial"/>
                <a:sym typeface="Arial"/>
              </a:rPr>
              <a:t> S-2205 para </a:t>
            </a:r>
            <a:r>
              <a:rPr lang="en-US" sz="2200" b="0" i="0" u="none" dirty="0" err="1">
                <a:solidFill>
                  <a:srgbClr val="22228B"/>
                </a:solidFill>
                <a:latin typeface="Arial"/>
                <a:ea typeface="Arial"/>
                <a:cs typeface="Arial"/>
                <a:sym typeface="Arial"/>
              </a:rPr>
              <a:t>alterar</a:t>
            </a:r>
            <a:r>
              <a:rPr lang="en-US" sz="2200" b="0" i="0" u="none" dirty="0">
                <a:solidFill>
                  <a:srgbClr val="22228B"/>
                </a:solidFill>
                <a:latin typeface="Arial"/>
                <a:ea typeface="Arial"/>
                <a:cs typeface="Arial"/>
                <a:sym typeface="Arial"/>
              </a:rPr>
              <a:t> dados </a:t>
            </a:r>
            <a:r>
              <a:rPr lang="en-US" sz="2200" b="0" i="0" u="none" dirty="0" err="1">
                <a:solidFill>
                  <a:srgbClr val="22228B"/>
                </a:solidFill>
                <a:latin typeface="Arial"/>
                <a:ea typeface="Arial"/>
                <a:cs typeface="Arial"/>
                <a:sym typeface="Arial"/>
              </a:rPr>
              <a:t>cadastrais</a:t>
            </a:r>
            <a:r>
              <a:rPr lang="en-US" sz="2200" b="0" i="0" u="none" dirty="0">
                <a:solidFill>
                  <a:srgbClr val="22228B"/>
                </a:solidFill>
                <a:latin typeface="Arial"/>
                <a:ea typeface="Arial"/>
                <a:cs typeface="Arial"/>
                <a:sym typeface="Arial"/>
              </a:rPr>
              <a:t> de um </a:t>
            </a:r>
            <a:r>
              <a:rPr lang="en-US" sz="2200" b="0" i="0" u="none" dirty="0" err="1">
                <a:solidFill>
                  <a:srgbClr val="22228B"/>
                </a:solidFill>
                <a:latin typeface="Arial"/>
                <a:ea typeface="Arial"/>
                <a:cs typeface="Arial"/>
                <a:sym typeface="Arial"/>
              </a:rPr>
              <a:t>Trabalhador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Vínculo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Empregatício</a:t>
            </a:r>
            <a:r>
              <a:rPr lang="en-US" sz="2200" b="0" i="0" u="none" dirty="0">
                <a:solidFill>
                  <a:srgbClr val="22228B"/>
                </a:solidFill>
                <a:latin typeface="Arial"/>
                <a:ea typeface="Arial"/>
                <a:cs typeface="Arial"/>
                <a:sym typeface="Arial"/>
              </a:rPr>
              <a:t> (TSVE)?</a:t>
            </a:r>
            <a:endParaRPr dirty="0"/>
          </a:p>
          <a:p>
            <a:pPr marL="0" marR="0" lvl="0" indent="0" algn="just" rtl="0">
              <a:lnSpc>
                <a:spcPct val="100000"/>
              </a:lnSpc>
              <a:spcBef>
                <a:spcPts val="40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dirty="0">
                <a:solidFill>
                  <a:srgbClr val="22228B"/>
                </a:solidFill>
                <a:latin typeface="Arial"/>
                <a:ea typeface="Arial"/>
                <a:cs typeface="Arial"/>
                <a:sym typeface="Arial"/>
              </a:rPr>
              <a:t>ORIENTAÇÃO</a:t>
            </a:r>
            <a:r>
              <a:rPr lang="en-US" sz="2200" b="0" i="0" u="none" dirty="0">
                <a:solidFill>
                  <a:srgbClr val="22228B"/>
                </a:solidFill>
                <a:latin typeface="Arial"/>
                <a:ea typeface="Arial"/>
                <a:cs typeface="Arial"/>
                <a:sym typeface="Arial"/>
              </a:rPr>
              <a:t>: o </a:t>
            </a:r>
            <a:r>
              <a:rPr lang="en-US" sz="2200" b="0" i="0" u="none" dirty="0" err="1">
                <a:solidFill>
                  <a:srgbClr val="22228B"/>
                </a:solidFill>
                <a:latin typeface="Arial"/>
                <a:ea typeface="Arial"/>
                <a:cs typeface="Arial"/>
                <a:sym typeface="Arial"/>
              </a:rPr>
              <a:t>evento</a:t>
            </a:r>
            <a:r>
              <a:rPr lang="en-US" sz="2200" b="0" i="0" u="none" dirty="0">
                <a:solidFill>
                  <a:srgbClr val="22228B"/>
                </a:solidFill>
                <a:latin typeface="Arial"/>
                <a:ea typeface="Arial"/>
                <a:cs typeface="Arial"/>
                <a:sym typeface="Arial"/>
              </a:rPr>
              <a:t> S-2205 serve para </a:t>
            </a:r>
            <a:r>
              <a:rPr lang="en-US" sz="2200" b="0" i="0" u="none" dirty="0" err="1">
                <a:solidFill>
                  <a:srgbClr val="22228B"/>
                </a:solidFill>
                <a:latin typeface="Arial"/>
                <a:ea typeface="Arial"/>
                <a:cs typeface="Arial"/>
                <a:sym typeface="Arial"/>
              </a:rPr>
              <a:t>informar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alterações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cadastrais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tanto</a:t>
            </a:r>
            <a:r>
              <a:rPr lang="en-US" sz="2200" b="0" i="0" u="none" dirty="0">
                <a:solidFill>
                  <a:srgbClr val="22228B"/>
                </a:solidFill>
                <a:latin typeface="Arial"/>
                <a:ea typeface="Arial"/>
                <a:cs typeface="Arial"/>
                <a:sym typeface="Arial"/>
              </a:rPr>
              <a:t> dos </a:t>
            </a:r>
            <a:r>
              <a:rPr lang="en-US" sz="2200" b="0" i="0" u="none" dirty="0" err="1">
                <a:solidFill>
                  <a:srgbClr val="22228B"/>
                </a:solidFill>
                <a:latin typeface="Arial"/>
                <a:ea typeface="Arial"/>
                <a:cs typeface="Arial"/>
                <a:sym typeface="Arial"/>
              </a:rPr>
              <a:t>empregados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quanto</a:t>
            </a:r>
            <a:r>
              <a:rPr lang="en-US" sz="2200" b="0" i="0" u="none" dirty="0">
                <a:solidFill>
                  <a:srgbClr val="22228B"/>
                </a:solidFill>
                <a:latin typeface="Arial"/>
                <a:ea typeface="Arial"/>
                <a:cs typeface="Arial"/>
                <a:sym typeface="Arial"/>
              </a:rPr>
              <a:t> dos </a:t>
            </a:r>
            <a:r>
              <a:rPr lang="en-US" sz="2200" b="0" i="0" u="none" dirty="0" err="1">
                <a:solidFill>
                  <a:srgbClr val="22228B"/>
                </a:solidFill>
                <a:latin typeface="Arial"/>
                <a:ea typeface="Arial"/>
                <a:cs typeface="Arial"/>
                <a:sym typeface="Arial"/>
              </a:rPr>
              <a:t>trabalhadores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vínculo</a:t>
            </a:r>
            <a:r>
              <a:rPr lang="en-US" sz="2200" b="0" i="0" u="none" dirty="0">
                <a:solidFill>
                  <a:srgbClr val="22228B"/>
                </a:solidFill>
                <a:latin typeface="Arial"/>
                <a:ea typeface="Arial"/>
                <a:cs typeface="Arial"/>
                <a:sym typeface="Arial"/>
              </a:rPr>
              <a:t> de </a:t>
            </a:r>
            <a:r>
              <a:rPr lang="en-US" sz="2200" b="0" i="0" u="none" dirty="0" err="1">
                <a:solidFill>
                  <a:srgbClr val="22228B"/>
                </a:solidFill>
                <a:latin typeface="Arial"/>
                <a:ea typeface="Arial"/>
                <a:cs typeface="Arial"/>
                <a:sym typeface="Arial"/>
              </a:rPr>
              <a:t>emprego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já</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cadastrados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pelo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evento</a:t>
            </a:r>
            <a:r>
              <a:rPr lang="en-US" sz="2200" b="0" i="0" u="none" dirty="0">
                <a:solidFill>
                  <a:srgbClr val="22228B"/>
                </a:solidFill>
                <a:latin typeface="Arial"/>
                <a:ea typeface="Arial"/>
                <a:cs typeface="Arial"/>
                <a:sym typeface="Arial"/>
              </a:rPr>
              <a:t> S-2300). </a:t>
            </a:r>
            <a:endParaRPr dirty="0"/>
          </a:p>
        </p:txBody>
      </p:sp>
      <p:sp>
        <p:nvSpPr>
          <p:cNvPr id="233" name="Google Shape;233;p42"/>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S-2205 e S-2206 - Dúvidas dos empregadores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7"/>
        <p:cNvGrpSpPr/>
        <p:nvPr/>
      </p:nvGrpSpPr>
      <p:grpSpPr>
        <a:xfrm>
          <a:off x="0" y="0"/>
          <a:ext cx="0" cy="0"/>
          <a:chOff x="0" y="0"/>
          <a:chExt cx="0" cy="0"/>
        </a:xfrm>
      </p:grpSpPr>
      <p:sp>
        <p:nvSpPr>
          <p:cNvPr id="238" name="Google Shape;238;p43"/>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quando ocorrer mais de uma alteração nos dados cadastrais em diferentes datas no mesmo mês, é necessário enviar cada uma dessas alterações e suas respectivas datas?</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 empregador pode optar por realizar as três alterações ou informar apenas um evento de alteração S-2205, a seu critério, uma vez que o prazo para a transmissão do evento é até o dia 07 do mês seguinte ao da ocorrência. Observar apenas que a alteração dos dados cadastrais que impactam a remuneração (por exemplo, cadastro de novos dependentes para fins de salário família ou imposto de renda) deve ser anterior à transmissão dos eventos de remuneração impactados. </a:t>
            </a:r>
            <a:endParaRPr/>
          </a:p>
        </p:txBody>
      </p:sp>
      <p:sp>
        <p:nvSpPr>
          <p:cNvPr id="239" name="Google Shape;239;p43"/>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S-2205 e S-2206 - Dúvidas dos empregadores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43"/>
        <p:cNvGrpSpPr/>
        <p:nvPr/>
      </p:nvGrpSpPr>
      <p:grpSpPr>
        <a:xfrm>
          <a:off x="0" y="0"/>
          <a:ext cx="0" cy="0"/>
          <a:chOff x="0" y="0"/>
          <a:chExt cx="0" cy="0"/>
        </a:xfrm>
      </p:grpSpPr>
      <p:sp>
        <p:nvSpPr>
          <p:cNvPr id="244" name="Google Shape;244;p44"/>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dirty="0">
                <a:solidFill>
                  <a:srgbClr val="22228B"/>
                </a:solidFill>
                <a:latin typeface="Arial"/>
                <a:ea typeface="Arial"/>
                <a:cs typeface="Arial"/>
                <a:sym typeface="Arial"/>
              </a:rPr>
              <a:t>DÚVIDA</a:t>
            </a:r>
            <a:r>
              <a:rPr lang="en-US" sz="2200" b="0" i="0" u="none" dirty="0">
                <a:solidFill>
                  <a:srgbClr val="22228B"/>
                </a:solidFill>
                <a:latin typeface="Arial"/>
                <a:ea typeface="Arial"/>
                <a:cs typeface="Arial"/>
                <a:sym typeface="Arial"/>
              </a:rPr>
              <a:t>: as </a:t>
            </a:r>
            <a:r>
              <a:rPr lang="en-US" sz="2200" b="0" i="0" u="none" dirty="0" err="1">
                <a:solidFill>
                  <a:srgbClr val="22228B"/>
                </a:solidFill>
                <a:latin typeface="Arial"/>
                <a:ea typeface="Arial"/>
                <a:cs typeface="Arial"/>
                <a:sym typeface="Arial"/>
              </a:rPr>
              <a:t>pessoas</a:t>
            </a:r>
            <a:r>
              <a:rPr lang="en-US" sz="2200" b="0" i="0" u="none" dirty="0">
                <a:solidFill>
                  <a:srgbClr val="22228B"/>
                </a:solidFill>
                <a:latin typeface="Arial"/>
                <a:ea typeface="Arial"/>
                <a:cs typeface="Arial"/>
                <a:sym typeface="Arial"/>
              </a:rPr>
              <a:t> que </a:t>
            </a:r>
            <a:r>
              <a:rPr lang="en-US" sz="2200" b="0" i="0" u="none" dirty="0" err="1">
                <a:solidFill>
                  <a:srgbClr val="22228B"/>
                </a:solidFill>
                <a:latin typeface="Arial"/>
                <a:ea typeface="Arial"/>
                <a:cs typeface="Arial"/>
                <a:sym typeface="Arial"/>
              </a:rPr>
              <a:t>pertencem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ao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quadro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societário</a:t>
            </a:r>
            <a:r>
              <a:rPr lang="en-US" sz="2200" b="0" i="0" u="none" dirty="0">
                <a:solidFill>
                  <a:srgbClr val="22228B"/>
                </a:solidFill>
                <a:latin typeface="Arial"/>
                <a:ea typeface="Arial"/>
                <a:cs typeface="Arial"/>
                <a:sym typeface="Arial"/>
              </a:rPr>
              <a:t> das </a:t>
            </a:r>
            <a:r>
              <a:rPr lang="en-US" sz="2200" b="0" i="0" u="none" dirty="0" err="1">
                <a:solidFill>
                  <a:srgbClr val="22228B"/>
                </a:solidFill>
                <a:latin typeface="Arial"/>
                <a:ea typeface="Arial"/>
                <a:cs typeface="Arial"/>
                <a:sym typeface="Arial"/>
              </a:rPr>
              <a:t>empresas</a:t>
            </a:r>
            <a:r>
              <a:rPr lang="en-US" sz="2200" b="0" i="0" u="none" dirty="0">
                <a:solidFill>
                  <a:srgbClr val="22228B"/>
                </a:solidFill>
                <a:latin typeface="Arial"/>
                <a:ea typeface="Arial"/>
                <a:cs typeface="Arial"/>
                <a:sym typeface="Arial"/>
              </a:rPr>
              <a:t>, mas que </a:t>
            </a:r>
            <a:r>
              <a:rPr lang="en-US" sz="2200" b="0" i="0" u="none" dirty="0" err="1">
                <a:solidFill>
                  <a:srgbClr val="22228B"/>
                </a:solidFill>
                <a:latin typeface="Arial"/>
                <a:ea typeface="Arial"/>
                <a:cs typeface="Arial"/>
                <a:sym typeface="Arial"/>
              </a:rPr>
              <a:t>não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retiram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pró-labore</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devem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ser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cadastrados</a:t>
            </a:r>
            <a:r>
              <a:rPr lang="en-US" sz="2200" b="0" i="0" u="none" dirty="0">
                <a:solidFill>
                  <a:srgbClr val="22228B"/>
                </a:solidFill>
                <a:latin typeface="Arial"/>
                <a:ea typeface="Arial"/>
                <a:cs typeface="Arial"/>
                <a:sym typeface="Arial"/>
              </a:rPr>
              <a:t> no eSocial?</a:t>
            </a:r>
            <a:endParaRPr dirty="0"/>
          </a:p>
          <a:p>
            <a:pPr marL="0" marR="0" lvl="0" indent="0" algn="just" rtl="0">
              <a:lnSpc>
                <a:spcPct val="100000"/>
              </a:lnSpc>
              <a:spcBef>
                <a:spcPts val="40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dirty="0">
                <a:solidFill>
                  <a:srgbClr val="22228B"/>
                </a:solidFill>
                <a:latin typeface="Arial"/>
                <a:ea typeface="Arial"/>
                <a:cs typeface="Arial"/>
                <a:sym typeface="Arial"/>
              </a:rPr>
              <a:t>ORIENTAÇÃO</a:t>
            </a:r>
            <a:r>
              <a:rPr lang="en-US" sz="2200" b="0" i="0" u="none" dirty="0">
                <a:solidFill>
                  <a:srgbClr val="22228B"/>
                </a:solidFill>
                <a:latin typeface="Arial"/>
                <a:ea typeface="Arial"/>
                <a:cs typeface="Arial"/>
                <a:sym typeface="Arial"/>
              </a:rPr>
              <a:t>: no eSocial </a:t>
            </a:r>
            <a:r>
              <a:rPr lang="en-US" sz="2200" b="0" i="0" u="none" dirty="0" err="1">
                <a:solidFill>
                  <a:srgbClr val="22228B"/>
                </a:solidFill>
                <a:latin typeface="Arial"/>
                <a:ea typeface="Arial"/>
                <a:cs typeface="Arial"/>
                <a:sym typeface="Arial"/>
              </a:rPr>
              <a:t>devem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ser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informados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apenas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eventos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referentes</a:t>
            </a:r>
            <a:r>
              <a:rPr lang="en-US" sz="2200" b="0" i="0" u="none" dirty="0">
                <a:solidFill>
                  <a:srgbClr val="22228B"/>
                </a:solidFill>
                <a:latin typeface="Arial"/>
                <a:ea typeface="Arial"/>
                <a:cs typeface="Arial"/>
                <a:sym typeface="Arial"/>
              </a:rPr>
              <a:t> a </a:t>
            </a:r>
            <a:r>
              <a:rPr lang="en-US" sz="2200" b="0" i="0" u="none" dirty="0" err="1">
                <a:solidFill>
                  <a:srgbClr val="22228B"/>
                </a:solidFill>
                <a:latin typeface="Arial"/>
                <a:ea typeface="Arial"/>
                <a:cs typeface="Arial"/>
                <a:sym typeface="Arial"/>
              </a:rPr>
              <a:t>sócios</a:t>
            </a:r>
            <a:r>
              <a:rPr lang="en-US" sz="2200" b="0" i="0" u="none" dirty="0">
                <a:solidFill>
                  <a:srgbClr val="22228B"/>
                </a:solidFill>
                <a:latin typeface="Arial"/>
                <a:ea typeface="Arial"/>
                <a:cs typeface="Arial"/>
                <a:sym typeface="Arial"/>
              </a:rPr>
              <a:t> que </a:t>
            </a:r>
            <a:r>
              <a:rPr lang="en-US" sz="2200" b="0" i="0" u="none" dirty="0" err="1">
                <a:solidFill>
                  <a:srgbClr val="22228B"/>
                </a:solidFill>
                <a:latin typeface="Arial"/>
                <a:ea typeface="Arial"/>
                <a:cs typeface="Arial"/>
                <a:sym typeface="Arial"/>
              </a:rPr>
              <a:t>recebem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qualquer</a:t>
            </a:r>
            <a:r>
              <a:rPr lang="en-US" sz="2200" b="0" i="0" u="none" dirty="0">
                <a:solidFill>
                  <a:srgbClr val="22228B"/>
                </a:solidFill>
                <a:latin typeface="Arial"/>
                <a:ea typeface="Arial"/>
                <a:cs typeface="Arial"/>
                <a:sym typeface="Arial"/>
              </a:rPr>
              <a:t> forma de </a:t>
            </a:r>
            <a:r>
              <a:rPr lang="en-US" sz="2200" b="0" i="0" u="none" dirty="0" err="1">
                <a:solidFill>
                  <a:srgbClr val="22228B"/>
                </a:solidFill>
                <a:latin typeface="Arial"/>
                <a:ea typeface="Arial"/>
                <a:cs typeface="Arial"/>
                <a:sym typeface="Arial"/>
              </a:rPr>
              <a:t>remuneração</a:t>
            </a:r>
            <a:r>
              <a:rPr lang="en-US" sz="2200" b="0" i="0" u="none" dirty="0">
                <a:solidFill>
                  <a:srgbClr val="22228B"/>
                </a:solidFill>
                <a:latin typeface="Arial"/>
                <a:ea typeface="Arial"/>
                <a:cs typeface="Arial"/>
                <a:sym typeface="Arial"/>
              </a:rPr>
              <a:t> pela </a:t>
            </a:r>
            <a:r>
              <a:rPr lang="en-US" sz="2200" b="0" i="0" u="none" dirty="0" err="1">
                <a:solidFill>
                  <a:srgbClr val="22228B"/>
                </a:solidFill>
                <a:latin typeface="Arial"/>
                <a:ea typeface="Arial"/>
                <a:cs typeface="Arial"/>
                <a:sym typeface="Arial"/>
              </a:rPr>
              <a:t>empresa</a:t>
            </a:r>
            <a:r>
              <a:rPr lang="en-US" sz="2200" b="0" i="0" u="none" dirty="0">
                <a:solidFill>
                  <a:srgbClr val="22228B"/>
                </a:solidFill>
                <a:latin typeface="Arial"/>
                <a:ea typeface="Arial"/>
                <a:cs typeface="Arial"/>
                <a:sym typeface="Arial"/>
              </a:rPr>
              <a:t>, via S-2300.</a:t>
            </a:r>
            <a:endParaRPr dirty="0"/>
          </a:p>
        </p:txBody>
      </p:sp>
      <p:sp>
        <p:nvSpPr>
          <p:cNvPr id="245" name="Google Shape;245;p44"/>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S-2300 - Dúvidas dos empregadores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49"/>
        <p:cNvGrpSpPr/>
        <p:nvPr/>
      </p:nvGrpSpPr>
      <p:grpSpPr>
        <a:xfrm>
          <a:off x="0" y="0"/>
          <a:ext cx="0" cy="0"/>
          <a:chOff x="0" y="0"/>
          <a:chExt cx="0" cy="0"/>
        </a:xfrm>
      </p:grpSpPr>
      <p:sp>
        <p:nvSpPr>
          <p:cNvPr id="250" name="Google Shape;250;p45"/>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22228B"/>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para as empresas do 2º grupo, qual o prazo de envio do evento S-2230?</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22228B"/>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a regra geral é que o S-2230 deve ser enviado até o dia 7 do mês subsequente ao do afastamento. </a:t>
            </a:r>
            <a:endParaRPr/>
          </a:p>
          <a:p>
            <a:pPr marL="0" marR="0" lvl="0" indent="0" algn="just" rtl="0">
              <a:lnSpc>
                <a:spcPct val="100000"/>
              </a:lnSpc>
              <a:spcBef>
                <a:spcPts val="400"/>
              </a:spcBef>
              <a:spcAft>
                <a:spcPts val="0"/>
              </a:spcAft>
              <a:buClr>
                <a:srgbClr val="22228B"/>
              </a:buClr>
              <a:buSzPts val="2200"/>
              <a:buFont typeface="Arial"/>
              <a:buNone/>
            </a:pPr>
            <a:r>
              <a:rPr lang="en-US" sz="2200" b="0" i="0" u="none">
                <a:solidFill>
                  <a:srgbClr val="22228B"/>
                </a:solidFill>
                <a:latin typeface="Arial"/>
                <a:ea typeface="Arial"/>
                <a:cs typeface="Arial"/>
                <a:sym typeface="Arial"/>
              </a:rPr>
              <a:t>Exceções:</a:t>
            </a:r>
            <a:endParaRPr sz="2200" b="0" i="0" u="none">
              <a:solidFill>
                <a:srgbClr val="22228B"/>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ME/EPP não optante pelo Simples: até janeiro/2019.</a:t>
            </a:r>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Acidente/doença com duração superior a 15 dias: até o 16º dia (desde que não ultrapasse o dia 7 do mês seguinte).</a:t>
            </a:r>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Acidente/doença não relacionada ao trabalho com duração de 1 ou 2 dias: envio facultativo.</a:t>
            </a:r>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Inatividade do trabalhador avulso por período superior a 90 dias: a partir do 91º dia de inatividade.</a:t>
            </a:r>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251" name="Google Shape;251;p45"/>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S-2230 - Dúvidas dos empregadores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CustomShape 1"/>
          <p:cNvSpPr/>
          <p:nvPr/>
        </p:nvSpPr>
        <p:spPr>
          <a:xfrm>
            <a:off x="407160" y="993240"/>
            <a:ext cx="8404560" cy="524520"/>
          </a:xfrm>
          <a:custGeom>
            <a:avLst/>
            <a:gdLst/>
            <a:ahLst/>
            <a:cxnLst/>
            <a:rect l="l" t="t" r="r" b="b"/>
            <a:pathLst>
              <a:path w="10260012" h="641350">
                <a:moveTo>
                  <a:pt x="0" y="0"/>
                </a:moveTo>
                <a:lnTo>
                  <a:pt x="28501" y="0"/>
                </a:lnTo>
                <a:lnTo>
                  <a:pt x="28501" y="1781"/>
                </a:lnTo>
                <a:lnTo>
                  <a:pt x="0" y="1781"/>
                </a:lnTo>
                <a:lnTo>
                  <a:pt x="0" y="0"/>
                </a:lnTo>
                <a:close/>
              </a:path>
            </a:pathLst>
          </a:custGeom>
          <a:noFill/>
          <a:ln>
            <a:noFill/>
          </a:ln>
        </p:spPr>
        <p:style>
          <a:lnRef idx="0">
            <a:scrgbClr r="0" g="0" b="0"/>
          </a:lnRef>
          <a:fillRef idx="0">
            <a:scrgbClr r="0" g="0" b="0"/>
          </a:fillRef>
          <a:effectRef idx="0">
            <a:scrgbClr r="0" g="0" b="0"/>
          </a:effectRef>
          <a:fontRef idx="minor"/>
        </p:style>
        <p:txBody>
          <a:bodyPr lIns="72720" tIns="36360" rIns="72720" bIns="36360"/>
          <a:lstStyle/>
          <a:p>
            <a:pPr>
              <a:lnSpc>
                <a:spcPct val="100000"/>
              </a:lnSpc>
              <a:spcBef>
                <a:spcPts val="255"/>
              </a:spcBef>
              <a:spcAft>
                <a:spcPts val="726"/>
              </a:spcAft>
            </a:pPr>
            <a:r>
              <a:rPr lang="pt-BR" sz="3120" b="1" strike="noStrike" spc="-1" dirty="0">
                <a:solidFill>
                  <a:srgbClr val="000080"/>
                </a:solidFill>
                <a:uFill>
                  <a:solidFill>
                    <a:srgbClr val="FFFFFF"/>
                  </a:solidFill>
                </a:uFill>
                <a:latin typeface="Verdana"/>
                <a:ea typeface="Microsoft YaHei"/>
              </a:rPr>
              <a:t>Webservice eSocial</a:t>
            </a:r>
            <a:endParaRPr lang="pt-BR" sz="1800" b="0" strike="noStrike" spc="-1" dirty="0">
              <a:solidFill>
                <a:srgbClr val="000000"/>
              </a:solidFill>
              <a:uFill>
                <a:solidFill>
                  <a:srgbClr val="FFFFFF"/>
                </a:solidFill>
              </a:uFill>
              <a:latin typeface="Arial"/>
            </a:endParaRPr>
          </a:p>
        </p:txBody>
      </p:sp>
      <p:pic>
        <p:nvPicPr>
          <p:cNvPr id="319" name="Picture 2"/>
          <p:cNvPicPr/>
          <p:nvPr/>
        </p:nvPicPr>
        <p:blipFill>
          <a:blip r:embed="rId3"/>
          <a:stretch/>
        </p:blipFill>
        <p:spPr>
          <a:xfrm>
            <a:off x="5815800" y="1838520"/>
            <a:ext cx="1765440" cy="477720"/>
          </a:xfrm>
          <a:prstGeom prst="rect">
            <a:avLst/>
          </a:prstGeom>
          <a:ln>
            <a:noFill/>
          </a:ln>
        </p:spPr>
      </p:pic>
      <p:sp>
        <p:nvSpPr>
          <p:cNvPr id="320" name="CustomShape 2"/>
          <p:cNvSpPr/>
          <p:nvPr/>
        </p:nvSpPr>
        <p:spPr>
          <a:xfrm>
            <a:off x="333000" y="1795680"/>
            <a:ext cx="3058200" cy="776880"/>
          </a:xfrm>
          <a:custGeom>
            <a:avLst/>
            <a:gdLst/>
            <a:ahLst/>
            <a:cxnLst/>
            <a:rect l="l" t="t" r="r" b="b"/>
            <a:pathLst>
              <a:path w="3733800" h="947737">
                <a:moveTo>
                  <a:pt x="0" y="0"/>
                </a:moveTo>
                <a:lnTo>
                  <a:pt x="10372" y="0"/>
                </a:lnTo>
                <a:lnTo>
                  <a:pt x="10372" y="2632"/>
                </a:lnTo>
                <a:lnTo>
                  <a:pt x="0" y="2632"/>
                </a:lnTo>
                <a:lnTo>
                  <a:pt x="0" y="0"/>
                </a:lnTo>
                <a:close/>
              </a:path>
            </a:pathLst>
          </a:custGeom>
          <a:noFill/>
          <a:ln>
            <a:noFill/>
          </a:ln>
        </p:spPr>
        <p:style>
          <a:lnRef idx="0">
            <a:scrgbClr r="0" g="0" b="0"/>
          </a:lnRef>
          <a:fillRef idx="0">
            <a:scrgbClr r="0" g="0" b="0"/>
          </a:fillRef>
          <a:effectRef idx="0">
            <a:scrgbClr r="0" g="0" b="0"/>
          </a:effectRef>
          <a:fontRef idx="minor"/>
        </p:style>
        <p:txBody>
          <a:bodyPr lIns="73800" tIns="38520" rIns="73800" bIns="38520"/>
          <a:lstStyle/>
          <a:p>
            <a:pPr algn="ctr">
              <a:lnSpc>
                <a:spcPct val="100000"/>
              </a:lnSpc>
            </a:pPr>
            <a:r>
              <a:rPr lang="pt-BR" sz="2300" b="1" strike="noStrike" spc="-1" dirty="0">
                <a:solidFill>
                  <a:srgbClr val="000080"/>
                </a:solidFill>
                <a:uFill>
                  <a:solidFill>
                    <a:srgbClr val="FFFFFF"/>
                  </a:solidFill>
                </a:uFill>
                <a:latin typeface="Calibri"/>
                <a:ea typeface="Microsoft YaHei"/>
              </a:rPr>
              <a:t>Software da empresa adaptado ao eSocial</a:t>
            </a:r>
            <a:endParaRPr lang="pt-BR" sz="1800" b="0" strike="noStrike" spc="-1" dirty="0">
              <a:solidFill>
                <a:srgbClr val="000000"/>
              </a:solidFill>
              <a:uFill>
                <a:solidFill>
                  <a:srgbClr val="FFFFFF"/>
                </a:solidFill>
              </a:uFill>
              <a:latin typeface="Arial"/>
            </a:endParaRPr>
          </a:p>
        </p:txBody>
      </p:sp>
      <p:pic>
        <p:nvPicPr>
          <p:cNvPr id="321" name="Picture 4"/>
          <p:cNvPicPr/>
          <p:nvPr/>
        </p:nvPicPr>
        <p:blipFill>
          <a:blip r:embed="rId4"/>
          <a:stretch/>
        </p:blipFill>
        <p:spPr>
          <a:xfrm>
            <a:off x="245880" y="2824200"/>
            <a:ext cx="3452040" cy="3159720"/>
          </a:xfrm>
          <a:prstGeom prst="rect">
            <a:avLst/>
          </a:prstGeom>
          <a:ln>
            <a:noFill/>
          </a:ln>
        </p:spPr>
      </p:pic>
      <p:sp>
        <p:nvSpPr>
          <p:cNvPr id="322" name="Line 3"/>
          <p:cNvSpPr/>
          <p:nvPr/>
        </p:nvSpPr>
        <p:spPr>
          <a:xfrm>
            <a:off x="4380120" y="1650960"/>
            <a:ext cx="72720" cy="4734000"/>
          </a:xfrm>
          <a:prstGeom prst="line">
            <a:avLst/>
          </a:prstGeom>
          <a:ln w="25560">
            <a:solidFill>
              <a:srgbClr val="6AA2DA"/>
            </a:solidFill>
            <a:round/>
          </a:ln>
        </p:spPr>
        <p:style>
          <a:lnRef idx="0">
            <a:scrgbClr r="0" g="0" b="0"/>
          </a:lnRef>
          <a:fillRef idx="0">
            <a:scrgbClr r="0" g="0" b="0"/>
          </a:fillRef>
          <a:effectRef idx="0">
            <a:scrgbClr r="0" g="0" b="0"/>
          </a:effectRef>
          <a:fontRef idx="minor"/>
        </p:style>
      </p:sp>
      <p:sp>
        <p:nvSpPr>
          <p:cNvPr id="323" name="CustomShape 4"/>
          <p:cNvSpPr/>
          <p:nvPr/>
        </p:nvSpPr>
        <p:spPr>
          <a:xfrm>
            <a:off x="5234760" y="2704680"/>
            <a:ext cx="3192120" cy="426960"/>
          </a:xfrm>
          <a:custGeom>
            <a:avLst/>
            <a:gdLst/>
            <a:ahLst/>
            <a:cxnLst/>
            <a:rect l="l" t="t" r="r" b="b"/>
            <a:pathLst>
              <a:path w="3897312" h="520700">
                <a:moveTo>
                  <a:pt x="0" y="0"/>
                </a:moveTo>
                <a:lnTo>
                  <a:pt x="10826" y="0"/>
                </a:lnTo>
                <a:lnTo>
                  <a:pt x="10826" y="1447"/>
                </a:lnTo>
                <a:lnTo>
                  <a:pt x="0" y="1447"/>
                </a:lnTo>
                <a:lnTo>
                  <a:pt x="0" y="0"/>
                </a:lnTo>
                <a:close/>
              </a:path>
            </a:pathLst>
          </a:custGeom>
          <a:noFill/>
          <a:ln>
            <a:noFill/>
          </a:ln>
        </p:spPr>
        <p:style>
          <a:lnRef idx="0">
            <a:scrgbClr r="0" g="0" b="0"/>
          </a:lnRef>
          <a:fillRef idx="0">
            <a:scrgbClr r="0" g="0" b="0"/>
          </a:fillRef>
          <a:effectRef idx="0">
            <a:scrgbClr r="0" g="0" b="0"/>
          </a:effectRef>
          <a:fontRef idx="minor"/>
        </p:style>
        <p:txBody>
          <a:bodyPr lIns="73800" tIns="38520" rIns="73800" bIns="38520"/>
          <a:lstStyle/>
          <a:p>
            <a:pPr>
              <a:lnSpc>
                <a:spcPct val="100000"/>
              </a:lnSpc>
            </a:pPr>
            <a:r>
              <a:rPr lang="pt-BR" sz="2300" b="1" strike="noStrike" spc="-1" dirty="0">
                <a:solidFill>
                  <a:srgbClr val="262699"/>
                </a:solidFill>
                <a:uFill>
                  <a:solidFill>
                    <a:srgbClr val="FFFFFF"/>
                  </a:solidFill>
                </a:uFill>
                <a:latin typeface="Calibri"/>
                <a:ea typeface="Microsoft YaHei"/>
              </a:rPr>
              <a:t>Arquivo do contribuinte</a:t>
            </a:r>
            <a:endParaRPr lang="pt-BR" sz="1800" b="0" strike="noStrike" spc="-1" dirty="0">
              <a:solidFill>
                <a:srgbClr val="000000"/>
              </a:solidFill>
              <a:uFill>
                <a:solidFill>
                  <a:srgbClr val="FFFFFF"/>
                </a:solidFill>
              </a:uFill>
              <a:latin typeface="Arial"/>
            </a:endParaRPr>
          </a:p>
        </p:txBody>
      </p:sp>
      <p:sp>
        <p:nvSpPr>
          <p:cNvPr id="324" name="CustomShape 5"/>
          <p:cNvSpPr/>
          <p:nvPr/>
        </p:nvSpPr>
        <p:spPr>
          <a:xfrm>
            <a:off x="5191560" y="3953160"/>
            <a:ext cx="3807360" cy="776880"/>
          </a:xfrm>
          <a:custGeom>
            <a:avLst/>
            <a:gdLst/>
            <a:ahLst/>
            <a:cxnLst/>
            <a:rect l="l" t="t" r="r" b="b"/>
            <a:pathLst>
              <a:path w="4648200" h="947738">
                <a:moveTo>
                  <a:pt x="0" y="0"/>
                </a:moveTo>
                <a:lnTo>
                  <a:pt x="12912" y="0"/>
                </a:lnTo>
                <a:lnTo>
                  <a:pt x="12912" y="2632"/>
                </a:lnTo>
                <a:lnTo>
                  <a:pt x="0" y="2632"/>
                </a:lnTo>
                <a:lnTo>
                  <a:pt x="0" y="0"/>
                </a:lnTo>
                <a:close/>
              </a:path>
            </a:pathLst>
          </a:custGeom>
          <a:noFill/>
          <a:ln>
            <a:noFill/>
          </a:ln>
        </p:spPr>
        <p:style>
          <a:lnRef idx="0">
            <a:scrgbClr r="0" g="0" b="0"/>
          </a:lnRef>
          <a:fillRef idx="0">
            <a:scrgbClr r="0" g="0" b="0"/>
          </a:fillRef>
          <a:effectRef idx="0">
            <a:scrgbClr r="0" g="0" b="0"/>
          </a:effectRef>
          <a:fontRef idx="minor"/>
        </p:style>
        <p:txBody>
          <a:bodyPr lIns="73800" tIns="38520" rIns="73800" bIns="38520"/>
          <a:lstStyle/>
          <a:p>
            <a:pPr marL="216000" indent="-215280">
              <a:lnSpc>
                <a:spcPct val="100000"/>
              </a:lnSpc>
            </a:pPr>
            <a:r>
              <a:rPr lang="pt-BR" sz="2300" b="1" strike="noStrike" spc="-1" dirty="0">
                <a:solidFill>
                  <a:srgbClr val="262699"/>
                </a:solidFill>
                <a:uFill>
                  <a:solidFill>
                    <a:srgbClr val="FFFFFF"/>
                  </a:solidFill>
                </a:uFill>
                <a:latin typeface="Calibri"/>
                <a:ea typeface="Microsoft YaHei"/>
              </a:rPr>
              <a:t>Processo síncrono (imediato):</a:t>
            </a:r>
            <a:endParaRPr lang="pt-BR" sz="1800" b="0" strike="noStrike" spc="-1" dirty="0">
              <a:solidFill>
                <a:srgbClr val="000000"/>
              </a:solidFill>
              <a:uFill>
                <a:solidFill>
                  <a:srgbClr val="FFFFFF"/>
                </a:solidFill>
              </a:uFill>
              <a:latin typeface="Arial"/>
            </a:endParaRPr>
          </a:p>
          <a:p>
            <a:pPr marL="216000" indent="-215280">
              <a:lnSpc>
                <a:spcPct val="100000"/>
              </a:lnSpc>
              <a:buClr>
                <a:srgbClr val="262699"/>
              </a:buClr>
              <a:buFont typeface="Wingdings" charset="2"/>
              <a:buChar char=""/>
            </a:pPr>
            <a:r>
              <a:rPr lang="pt-BR" sz="2300" b="1" strike="noStrike" spc="-1" dirty="0">
                <a:solidFill>
                  <a:srgbClr val="262699"/>
                </a:solidFill>
                <a:uFill>
                  <a:solidFill>
                    <a:srgbClr val="FFFFFF"/>
                  </a:solidFill>
                </a:uFill>
                <a:latin typeface="Calibri"/>
                <a:ea typeface="Microsoft YaHei"/>
              </a:rPr>
              <a:t>Protocolo de envio *.</a:t>
            </a:r>
            <a:endParaRPr lang="pt-BR" sz="1800" b="0" strike="noStrike" spc="-1" dirty="0">
              <a:solidFill>
                <a:srgbClr val="000000"/>
              </a:solidFill>
              <a:uFill>
                <a:solidFill>
                  <a:srgbClr val="FFFFFF"/>
                </a:solidFill>
              </a:uFill>
              <a:latin typeface="Arial"/>
            </a:endParaRPr>
          </a:p>
        </p:txBody>
      </p:sp>
      <p:sp>
        <p:nvSpPr>
          <p:cNvPr id="325" name="CustomShape 6"/>
          <p:cNvSpPr/>
          <p:nvPr/>
        </p:nvSpPr>
        <p:spPr>
          <a:xfrm>
            <a:off x="5245200" y="5024880"/>
            <a:ext cx="3722760" cy="1476720"/>
          </a:xfrm>
          <a:custGeom>
            <a:avLst/>
            <a:gdLst/>
            <a:ahLst/>
            <a:cxnLst/>
            <a:rect l="l" t="t" r="r" b="b"/>
            <a:pathLst>
              <a:path w="4545012" h="1800225">
                <a:moveTo>
                  <a:pt x="0" y="0"/>
                </a:moveTo>
                <a:lnTo>
                  <a:pt x="12625" y="0"/>
                </a:lnTo>
                <a:lnTo>
                  <a:pt x="12625" y="5002"/>
                </a:lnTo>
                <a:lnTo>
                  <a:pt x="0" y="5002"/>
                </a:lnTo>
                <a:lnTo>
                  <a:pt x="0" y="0"/>
                </a:lnTo>
                <a:close/>
              </a:path>
            </a:pathLst>
          </a:custGeom>
          <a:noFill/>
          <a:ln>
            <a:noFill/>
          </a:ln>
        </p:spPr>
        <p:style>
          <a:lnRef idx="0">
            <a:scrgbClr r="0" g="0" b="0"/>
          </a:lnRef>
          <a:fillRef idx="0">
            <a:scrgbClr r="0" g="0" b="0"/>
          </a:fillRef>
          <a:effectRef idx="0">
            <a:scrgbClr r="0" g="0" b="0"/>
          </a:effectRef>
          <a:fontRef idx="minor"/>
        </p:style>
        <p:txBody>
          <a:bodyPr lIns="73800" tIns="38520" rIns="73800" bIns="38520"/>
          <a:lstStyle/>
          <a:p>
            <a:pPr marL="216000" indent="-215280">
              <a:lnSpc>
                <a:spcPct val="100000"/>
              </a:lnSpc>
            </a:pPr>
            <a:r>
              <a:rPr lang="pt-BR" sz="2300" b="1" strike="noStrike" spc="-1" dirty="0">
                <a:solidFill>
                  <a:srgbClr val="262699"/>
                </a:solidFill>
                <a:uFill>
                  <a:solidFill>
                    <a:srgbClr val="FFFFFF"/>
                  </a:solidFill>
                </a:uFill>
                <a:latin typeface="Calibri"/>
                <a:ea typeface="Microsoft YaHei"/>
              </a:rPr>
              <a:t>Processo assíncrono (após validações):</a:t>
            </a:r>
            <a:endParaRPr lang="pt-BR" sz="1800" b="0" strike="noStrike" spc="-1" dirty="0">
              <a:solidFill>
                <a:srgbClr val="000000"/>
              </a:solidFill>
              <a:uFill>
                <a:solidFill>
                  <a:srgbClr val="FFFFFF"/>
                </a:solidFill>
              </a:uFill>
              <a:latin typeface="Arial"/>
            </a:endParaRPr>
          </a:p>
          <a:p>
            <a:pPr marL="216000" indent="-215280">
              <a:lnSpc>
                <a:spcPct val="100000"/>
              </a:lnSpc>
              <a:buClr>
                <a:srgbClr val="262699"/>
              </a:buClr>
              <a:buFont typeface="Wingdings" charset="2"/>
              <a:buChar char=""/>
            </a:pPr>
            <a:r>
              <a:rPr lang="pt-BR" sz="2300" b="1" strike="noStrike" spc="-1" dirty="0">
                <a:solidFill>
                  <a:srgbClr val="262699"/>
                </a:solidFill>
                <a:uFill>
                  <a:solidFill>
                    <a:srgbClr val="FFFFFF"/>
                  </a:solidFill>
                </a:uFill>
                <a:latin typeface="Calibri"/>
                <a:ea typeface="Microsoft YaHei"/>
              </a:rPr>
              <a:t>Recibo de entrega ou</a:t>
            </a:r>
            <a:endParaRPr lang="pt-BR" sz="1800" b="0" strike="noStrike" spc="-1" dirty="0">
              <a:solidFill>
                <a:srgbClr val="000000"/>
              </a:solidFill>
              <a:uFill>
                <a:solidFill>
                  <a:srgbClr val="FFFFFF"/>
                </a:solidFill>
              </a:uFill>
              <a:latin typeface="Arial"/>
            </a:endParaRPr>
          </a:p>
          <a:p>
            <a:pPr marL="216000" indent="-215280">
              <a:lnSpc>
                <a:spcPct val="100000"/>
              </a:lnSpc>
              <a:buClr>
                <a:srgbClr val="262699"/>
              </a:buClr>
              <a:buFont typeface="Wingdings" charset="2"/>
              <a:buChar char=""/>
            </a:pPr>
            <a:r>
              <a:rPr lang="pt-BR" sz="2300" b="1" strike="noStrike" spc="-1" dirty="0">
                <a:solidFill>
                  <a:srgbClr val="262699"/>
                </a:solidFill>
                <a:uFill>
                  <a:solidFill>
                    <a:srgbClr val="FFFFFF"/>
                  </a:solidFill>
                </a:uFill>
                <a:latin typeface="Calibri"/>
                <a:ea typeface="Microsoft YaHei"/>
              </a:rPr>
              <a:t>Mensagem de erro.</a:t>
            </a:r>
            <a:endParaRPr lang="pt-BR" sz="1800" b="0" strike="noStrike" spc="-1" dirty="0">
              <a:solidFill>
                <a:srgbClr val="000000"/>
              </a:solidFill>
              <a:uFill>
                <a:solidFill>
                  <a:srgbClr val="FFFFFF"/>
                </a:solidFill>
              </a:uFill>
              <a:latin typeface="Arial"/>
            </a:endParaRPr>
          </a:p>
        </p:txBody>
      </p:sp>
      <p:sp>
        <p:nvSpPr>
          <p:cNvPr id="326" name="Line 7"/>
          <p:cNvSpPr/>
          <p:nvPr/>
        </p:nvSpPr>
        <p:spPr>
          <a:xfrm flipV="1">
            <a:off x="4421520" y="3647160"/>
            <a:ext cx="4432320" cy="44280"/>
          </a:xfrm>
          <a:prstGeom prst="line">
            <a:avLst/>
          </a:prstGeom>
          <a:ln w="25560">
            <a:solidFill>
              <a:srgbClr val="6AA2DA"/>
            </a:solidFill>
            <a:round/>
          </a:ln>
        </p:spPr>
        <p:style>
          <a:lnRef idx="0">
            <a:scrgbClr r="0" g="0" b="0"/>
          </a:lnRef>
          <a:fillRef idx="0">
            <a:scrgbClr r="0" g="0" b="0"/>
          </a:fillRef>
          <a:effectRef idx="0">
            <a:scrgbClr r="0" g="0" b="0"/>
          </a:effectRef>
          <a:fontRef idx="minor"/>
        </p:style>
      </p:sp>
      <p:pic>
        <p:nvPicPr>
          <p:cNvPr id="327" name="Picture 10"/>
          <p:cNvPicPr/>
          <p:nvPr/>
        </p:nvPicPr>
        <p:blipFill>
          <a:blip r:embed="rId5"/>
          <a:stretch/>
        </p:blipFill>
        <p:spPr>
          <a:xfrm>
            <a:off x="3828600" y="3182040"/>
            <a:ext cx="1047600" cy="1047600"/>
          </a:xfrm>
          <a:prstGeom prst="rect">
            <a:avLst/>
          </a:prstGeom>
          <a:ln>
            <a:noFill/>
          </a:ln>
        </p:spPr>
      </p:pic>
      <p:sp>
        <p:nvSpPr>
          <p:cNvPr id="328" name="CustomShape 8"/>
          <p:cNvSpPr/>
          <p:nvPr/>
        </p:nvSpPr>
        <p:spPr>
          <a:xfrm>
            <a:off x="3953520" y="5305680"/>
            <a:ext cx="914760" cy="720"/>
          </a:xfrm>
          <a:custGeom>
            <a:avLst/>
            <a:gdLst/>
            <a:ahLst/>
            <a:cxnLst/>
            <a:rect l="l" t="t" r="r" b="b"/>
            <a:pathLst>
              <a:path w="21600" h="21600">
                <a:moveTo>
                  <a:pt x="0" y="0"/>
                </a:moveTo>
                <a:lnTo>
                  <a:pt x="21600" y="21600"/>
                </a:lnTo>
              </a:path>
            </a:pathLst>
          </a:custGeom>
          <a:noFill/>
          <a:ln w="57240">
            <a:solidFill>
              <a:srgbClr val="006C31"/>
            </a:solidFill>
            <a:miter/>
            <a:tailEnd type="triangle" w="med" len="med"/>
          </a:ln>
        </p:spPr>
        <p:style>
          <a:lnRef idx="0">
            <a:scrgbClr r="0" g="0" b="0"/>
          </a:lnRef>
          <a:fillRef idx="0">
            <a:scrgbClr r="0" g="0" b="0"/>
          </a:fillRef>
          <a:effectRef idx="0">
            <a:scrgbClr r="0" g="0" b="0"/>
          </a:effectRef>
          <a:fontRef idx="minor"/>
        </p:style>
      </p:sp>
      <p:sp>
        <p:nvSpPr>
          <p:cNvPr id="329" name="CustomShape 9"/>
          <p:cNvSpPr/>
          <p:nvPr/>
        </p:nvSpPr>
        <p:spPr>
          <a:xfrm rot="10800000">
            <a:off x="3963960" y="5531040"/>
            <a:ext cx="904320" cy="720"/>
          </a:xfrm>
          <a:custGeom>
            <a:avLst/>
            <a:gdLst/>
            <a:ahLst/>
            <a:cxnLst/>
            <a:rect l="l" t="t" r="r" b="b"/>
            <a:pathLst>
              <a:path w="21600" h="21600">
                <a:moveTo>
                  <a:pt x="0" y="0"/>
                </a:moveTo>
                <a:lnTo>
                  <a:pt x="21600" y="21600"/>
                </a:lnTo>
              </a:path>
            </a:pathLst>
          </a:custGeom>
          <a:noFill/>
          <a:ln w="57240">
            <a:solidFill>
              <a:srgbClr val="006C31"/>
            </a:solidFill>
            <a:miter/>
            <a:tailEnd type="triangle" w="med" len="med"/>
          </a:ln>
        </p:spPr>
        <p:style>
          <a:lnRef idx="0">
            <a:scrgbClr r="0" g="0" b="0"/>
          </a:lnRef>
          <a:fillRef idx="0">
            <a:scrgbClr r="0" g="0" b="0"/>
          </a:fillRef>
          <a:effectRef idx="0">
            <a:scrgbClr r="0" g="0" b="0"/>
          </a:effectRef>
          <a:fontRef idx="minor"/>
        </p:style>
      </p:sp>
      <p:sp>
        <p:nvSpPr>
          <p:cNvPr id="330" name="Line 10"/>
          <p:cNvSpPr/>
          <p:nvPr/>
        </p:nvSpPr>
        <p:spPr>
          <a:xfrm flipV="1">
            <a:off x="291240" y="1639440"/>
            <a:ext cx="8499960" cy="43920"/>
          </a:xfrm>
          <a:prstGeom prst="line">
            <a:avLst/>
          </a:prstGeom>
          <a:ln w="25560">
            <a:solidFill>
              <a:srgbClr val="6AA2DA"/>
            </a:solidFill>
            <a:round/>
          </a:ln>
        </p:spPr>
        <p:style>
          <a:lnRef idx="0">
            <a:scrgbClr r="0" g="0" b="0"/>
          </a:lnRef>
          <a:fillRef idx="0">
            <a:scrgbClr r="0" g="0" b="0"/>
          </a:fillRef>
          <a:effectRef idx="0">
            <a:scrgbClr r="0" g="0" b="0"/>
          </a:effectRef>
          <a:fontRef idx="minor"/>
        </p:style>
      </p:sp>
      <p:sp>
        <p:nvSpPr>
          <p:cNvPr id="331" name="Line 11"/>
          <p:cNvSpPr/>
          <p:nvPr/>
        </p:nvSpPr>
        <p:spPr>
          <a:xfrm flipV="1">
            <a:off x="4434480" y="4901040"/>
            <a:ext cx="4432320" cy="44280"/>
          </a:xfrm>
          <a:prstGeom prst="line">
            <a:avLst/>
          </a:prstGeom>
          <a:ln w="25560">
            <a:solidFill>
              <a:srgbClr val="6AA2DA"/>
            </a:solidFill>
            <a:round/>
          </a:ln>
        </p:spPr>
        <p:style>
          <a:lnRef idx="0">
            <a:scrgbClr r="0" g="0" b="0"/>
          </a:lnRef>
          <a:fillRef idx="0">
            <a:scrgbClr r="0" g="0" b="0"/>
          </a:fillRef>
          <a:effectRef idx="0">
            <a:scrgbClr r="0" g="0" b="0"/>
          </a:effectRef>
          <a:fontRef idx="minor"/>
        </p:style>
      </p:sp>
      <p:sp>
        <p:nvSpPr>
          <p:cNvPr id="332" name="CustomShape 12"/>
          <p:cNvSpPr/>
          <p:nvPr/>
        </p:nvSpPr>
        <p:spPr>
          <a:xfrm>
            <a:off x="401760" y="6069240"/>
            <a:ext cx="3899520" cy="576720"/>
          </a:xfrm>
          <a:custGeom>
            <a:avLst/>
            <a:gdLst/>
            <a:ahLst/>
            <a:cxnLst/>
            <a:rect l="l" t="t" r="r" b="b"/>
            <a:pathLst>
              <a:path w="4760912" h="703262">
                <a:moveTo>
                  <a:pt x="0" y="0"/>
                </a:moveTo>
                <a:lnTo>
                  <a:pt x="13227" y="0"/>
                </a:lnTo>
                <a:lnTo>
                  <a:pt x="13227" y="1956"/>
                </a:lnTo>
                <a:lnTo>
                  <a:pt x="0" y="1956"/>
                </a:lnTo>
                <a:lnTo>
                  <a:pt x="0" y="0"/>
                </a:lnTo>
                <a:close/>
              </a:path>
            </a:pathLst>
          </a:custGeom>
          <a:noFill/>
          <a:ln>
            <a:noFill/>
          </a:ln>
        </p:spPr>
        <p:style>
          <a:lnRef idx="0">
            <a:scrgbClr r="0" g="0" b="0"/>
          </a:lnRef>
          <a:fillRef idx="0">
            <a:scrgbClr r="0" g="0" b="0"/>
          </a:fillRef>
          <a:effectRef idx="0">
            <a:scrgbClr r="0" g="0" b="0"/>
          </a:effectRef>
          <a:fontRef idx="minor"/>
        </p:style>
        <p:txBody>
          <a:bodyPr lIns="73800" tIns="38520" rIns="73800" bIns="38520"/>
          <a:lstStyle/>
          <a:p>
            <a:pPr>
              <a:lnSpc>
                <a:spcPct val="100000"/>
              </a:lnSpc>
            </a:pPr>
            <a:r>
              <a:rPr lang="pt-BR" sz="1639" b="1" strike="noStrike" spc="-1" dirty="0">
                <a:solidFill>
                  <a:srgbClr val="262699"/>
                </a:solidFill>
                <a:uFill>
                  <a:solidFill>
                    <a:srgbClr val="FFFFFF"/>
                  </a:solidFill>
                </a:uFill>
                <a:latin typeface="Calibri"/>
                <a:ea typeface="Microsoft YaHei"/>
              </a:rPr>
              <a:t>* Não atesta cumprimento da obrigação. Utilizado para buscar o recibo de entrega.</a:t>
            </a:r>
            <a:endParaRPr lang="pt-BR" sz="1800" b="0" strike="noStrike" spc="-1" dirty="0">
              <a:solidFill>
                <a:srgbClr val="000000"/>
              </a:solidFill>
              <a:uFill>
                <a:solidFill>
                  <a:srgbClr val="FFFFFF"/>
                </a:solidFill>
              </a:uFill>
              <a:latin typeface="Arial"/>
            </a:endParaRPr>
          </a:p>
        </p:txBody>
      </p:sp>
      <p:sp>
        <p:nvSpPr>
          <p:cNvPr id="333" name="CustomShape 13"/>
          <p:cNvSpPr/>
          <p:nvPr/>
        </p:nvSpPr>
        <p:spPr>
          <a:xfrm>
            <a:off x="3953520" y="2930760"/>
            <a:ext cx="914760" cy="720"/>
          </a:xfrm>
          <a:custGeom>
            <a:avLst/>
            <a:gdLst/>
            <a:ahLst/>
            <a:cxnLst/>
            <a:rect l="l" t="t" r="r" b="b"/>
            <a:pathLst>
              <a:path w="21600" h="21600">
                <a:moveTo>
                  <a:pt x="0" y="0"/>
                </a:moveTo>
                <a:lnTo>
                  <a:pt x="21600" y="21600"/>
                </a:lnTo>
              </a:path>
            </a:pathLst>
          </a:custGeom>
          <a:noFill/>
          <a:ln w="57240">
            <a:solidFill>
              <a:srgbClr val="006C31"/>
            </a:solidFill>
            <a:miter/>
            <a:tailEnd type="triangle" w="med" len="med"/>
          </a:ln>
        </p:spPr>
        <p:style>
          <a:lnRef idx="0">
            <a:scrgbClr r="0" g="0" b="0"/>
          </a:lnRef>
          <a:fillRef idx="0">
            <a:scrgbClr r="0" g="0" b="0"/>
          </a:fillRef>
          <a:effectRef idx="0">
            <a:scrgbClr r="0" g="0" b="0"/>
          </a:effectRef>
          <a:fontRef idx="minor"/>
        </p:style>
      </p:sp>
      <p:sp>
        <p:nvSpPr>
          <p:cNvPr id="334" name="CustomShape 14"/>
          <p:cNvSpPr/>
          <p:nvPr/>
        </p:nvSpPr>
        <p:spPr>
          <a:xfrm rot="10800000">
            <a:off x="3963960" y="4479480"/>
            <a:ext cx="904320" cy="720"/>
          </a:xfrm>
          <a:custGeom>
            <a:avLst/>
            <a:gdLst/>
            <a:ahLst/>
            <a:cxnLst/>
            <a:rect l="l" t="t" r="r" b="b"/>
            <a:pathLst>
              <a:path w="21600" h="21600">
                <a:moveTo>
                  <a:pt x="0" y="0"/>
                </a:moveTo>
                <a:lnTo>
                  <a:pt x="21600" y="21600"/>
                </a:lnTo>
              </a:path>
            </a:pathLst>
          </a:custGeom>
          <a:noFill/>
          <a:ln w="57240">
            <a:solidFill>
              <a:srgbClr val="006C31"/>
            </a:solidFill>
            <a:miter/>
            <a:tailEnd type="triangle" w="med" len="me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838436364"/>
      </p:ext>
    </p:extLst>
  </p:cSld>
  <p:clrMapOvr>
    <a:masterClrMapping/>
  </p:clrMapOvr>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2" presetClass="entr" presetSubtype="8" fill="hold" nodeType="clickEffect">
                                  <p:stCondLst>
                                    <p:cond delay="0"/>
                                  </p:stCondLst>
                                  <p:childTnLst>
                                    <p:set>
                                      <p:cBhvr>
                                        <p:cTn id="6" dur="1" fill="hold">
                                          <p:stCondLst>
                                            <p:cond delay="0"/>
                                          </p:stCondLst>
                                        </p:cTn>
                                        <p:tgtEl>
                                          <p:spTgt spid="320"/>
                                        </p:tgtEl>
                                        <p:attrNameLst>
                                          <p:attrName>style.visibility</p:attrName>
                                        </p:attrNameLst>
                                      </p:cBhvr>
                                      <p:to>
                                        <p:strVal val="visible"/>
                                      </p:to>
                                    </p:set>
                                    <p:anim calcmode="lin" valueType="num">
                                      <p:cBhvr additive="repl">
                                        <p:cTn id="7" dur="500" fill="hold"/>
                                        <p:tgtEl>
                                          <p:spTgt spid="320"/>
                                        </p:tgtEl>
                                        <p:attrNameLst>
                                          <p:attrName>ppt_x</p:attrName>
                                        </p:attrNameLst>
                                      </p:cBhvr>
                                      <p:tavLst>
                                        <p:tav tm="100000">
                                          <p:val>
                                            <p:strVal val="0-#ppt_w/2"/>
                                          </p:val>
                                        </p:tav>
                                        <p:tav tm="0">
                                          <p:val>
                                            <p:strVal val="#ppt_x"/>
                                          </p:val>
                                        </p:tav>
                                      </p:tavLst>
                                    </p:anim>
                                    <p:anim calcmode="lin" valueType="num">
                                      <p:cBhvr additive="repl">
                                        <p:cTn id="8" dur="500" fill="hold"/>
                                        <p:tgtEl>
                                          <p:spTgt spid="320"/>
                                        </p:tgtEl>
                                        <p:attrNameLst>
                                          <p:attrName>ppt_y</p:attrName>
                                        </p:attrNameLst>
                                      </p:cBhvr>
                                      <p:tavLst>
                                        <p:tav tm="100000">
                                          <p:val>
                                            <p:strVal val="#ppt_y"/>
                                          </p:val>
                                        </p:tav>
                                        <p:tav tm="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33"/>
                                        </p:tgtEl>
                                        <p:attrNameLst>
                                          <p:attrName>style.visibility</p:attrName>
                                        </p:attrNameLst>
                                      </p:cBhvr>
                                      <p:to>
                                        <p:strVal val="visible"/>
                                      </p:to>
                                    </p:set>
                                    <p:anim calcmode="lin" valueType="num">
                                      <p:cBhvr additive="repl">
                                        <p:cTn id="11" dur="500" fill="hold"/>
                                        <p:tgtEl>
                                          <p:spTgt spid="333"/>
                                        </p:tgtEl>
                                        <p:attrNameLst>
                                          <p:attrName>ppt_x</p:attrName>
                                        </p:attrNameLst>
                                      </p:cBhvr>
                                      <p:tavLst>
                                        <p:tav tm="100000">
                                          <p:val>
                                            <p:strVal val="0-#ppt_w/2"/>
                                          </p:val>
                                        </p:tav>
                                        <p:tav tm="0">
                                          <p:val>
                                            <p:strVal val="#ppt_x"/>
                                          </p:val>
                                        </p:tav>
                                      </p:tavLst>
                                    </p:anim>
                                    <p:anim calcmode="lin" valueType="num">
                                      <p:cBhvr additive="repl">
                                        <p:cTn id="12" dur="500" fill="hold"/>
                                        <p:tgtEl>
                                          <p:spTgt spid="333"/>
                                        </p:tgtEl>
                                        <p:attrNameLst>
                                          <p:attrName>ppt_y</p:attrName>
                                        </p:attrNameLst>
                                      </p:cBhvr>
                                      <p:tavLst>
                                        <p:tav tm="100000">
                                          <p:val>
                                            <p:strVal val="#ppt_y"/>
                                          </p:val>
                                        </p:tav>
                                        <p:tav tm="0">
                                          <p:val>
                                            <p:strVal val="#ppt_y"/>
                                          </p:val>
                                        </p:tav>
                                      </p:tavLst>
                                    </p:anim>
                                  </p:childTnLst>
                                </p:cTn>
                              </p:par>
                            </p:childTnLst>
                          </p:cTn>
                        </p:par>
                      </p:childTnLst>
                    </p:cTn>
                  </p:par>
                  <p:par>
                    <p:cTn id="13" fill="hold" nodeType="clickEffect">
                      <p:stCondLst>
                        <p:cond delay="indefinite"/>
                      </p:stCondLst>
                      <p:childTnLst>
                        <p:par>
                          <p:cTn id="14" fill="hold" nodeType="withEffect">
                            <p:stCondLst>
                              <p:cond delay="0"/>
                            </p:stCondLst>
                            <p:childTnLst>
                              <p:par>
                                <p:cTn id="15" presetID="4" presetClass="entr" presetSubtype="16" fill="hold" nodeType="clickEffect">
                                  <p:stCondLst>
                                    <p:cond delay="0"/>
                                  </p:stCondLst>
                                  <p:childTnLst>
                                    <p:set>
                                      <p:cBhvr>
                                        <p:cTn id="16" dur="1" fill="hold">
                                          <p:stCondLst>
                                            <p:cond delay="0"/>
                                          </p:stCondLst>
                                        </p:cTn>
                                        <p:tgtEl>
                                          <p:spTgt spid="319"/>
                                        </p:tgtEl>
                                        <p:attrNameLst>
                                          <p:attrName>style.visibility</p:attrName>
                                        </p:attrNameLst>
                                      </p:cBhvr>
                                      <p:to>
                                        <p:strVal val="visible"/>
                                      </p:to>
                                    </p:set>
                                    <p:animEffect transition="out" filter="box(in)">
                                      <p:cBhvr additive="repl">
                                        <p:cTn id="17" dur="500"/>
                                        <p:tgtEl>
                                          <p:spTgt spid="319"/>
                                        </p:tgtEl>
                                      </p:cBhvr>
                                    </p:animEffect>
                                  </p:childTnLst>
                                </p:cTn>
                              </p:par>
                              <p:par>
                                <p:cTn id="18" presetID="2" presetClass="entr" presetSubtype="2" fill="hold" nodeType="withEffect">
                                  <p:stCondLst>
                                    <p:cond delay="0"/>
                                  </p:stCondLst>
                                  <p:childTnLst>
                                    <p:set>
                                      <p:cBhvr>
                                        <p:cTn id="19" dur="1" fill="hold">
                                          <p:stCondLst>
                                            <p:cond delay="0"/>
                                          </p:stCondLst>
                                        </p:cTn>
                                        <p:tgtEl>
                                          <p:spTgt spid="334"/>
                                        </p:tgtEl>
                                        <p:attrNameLst>
                                          <p:attrName>style.visibility</p:attrName>
                                        </p:attrNameLst>
                                      </p:cBhvr>
                                      <p:to>
                                        <p:strVal val="visible"/>
                                      </p:to>
                                    </p:set>
                                    <p:anim calcmode="lin" valueType="num">
                                      <p:cBhvr additive="repl">
                                        <p:cTn id="20" dur="500" fill="hold"/>
                                        <p:tgtEl>
                                          <p:spTgt spid="334"/>
                                        </p:tgtEl>
                                        <p:attrNameLst>
                                          <p:attrName>ppt_x</p:attrName>
                                        </p:attrNameLst>
                                      </p:cBhvr>
                                      <p:tavLst>
                                        <p:tav tm="100000">
                                          <p:val>
                                            <p:strVal val="1+#ppt_w/2"/>
                                          </p:val>
                                        </p:tav>
                                        <p:tav tm="0">
                                          <p:val>
                                            <p:strVal val="#ppt_x"/>
                                          </p:val>
                                        </p:tav>
                                      </p:tavLst>
                                    </p:anim>
                                    <p:anim calcmode="lin" valueType="num">
                                      <p:cBhvr additive="repl">
                                        <p:cTn id="21" dur="500" fill="hold"/>
                                        <p:tgtEl>
                                          <p:spTgt spid="334"/>
                                        </p:tgtEl>
                                        <p:attrNameLst>
                                          <p:attrName>ppt_y</p:attrName>
                                        </p:attrNameLst>
                                      </p:cBhvr>
                                      <p:tavLst>
                                        <p:tav tm="100000">
                                          <p:val>
                                            <p:strVal val="#ppt_y"/>
                                          </p:val>
                                        </p:tav>
                                        <p:tav tm="0">
                                          <p:val>
                                            <p:strVal val="#ppt_y"/>
                                          </p:val>
                                        </p:tav>
                                      </p:tavLst>
                                    </p:anim>
                                  </p:childTnLst>
                                </p:cTn>
                              </p:par>
                            </p:childTnLst>
                          </p:cTn>
                        </p:par>
                      </p:childTnLst>
                    </p:cTn>
                  </p:par>
                  <p:par>
                    <p:cTn id="22" fill="hold" nodeType="clickEffect">
                      <p:stCondLst>
                        <p:cond delay="indefinite"/>
                      </p:stCondLst>
                      <p:childTnLst>
                        <p:par>
                          <p:cTn id="23" fill="hold" nodeType="withEffect">
                            <p:stCondLst>
                              <p:cond delay="0"/>
                            </p:stCondLst>
                            <p:childTnLst>
                              <p:par>
                                <p:cTn id="24" presetID="2" presetClass="entr" presetSubtype="8" fill="hold" nodeType="clickEffect">
                                  <p:stCondLst>
                                    <p:cond delay="0"/>
                                  </p:stCondLst>
                                  <p:childTnLst>
                                    <p:set>
                                      <p:cBhvr>
                                        <p:cTn id="25" dur="1" fill="hold">
                                          <p:stCondLst>
                                            <p:cond delay="0"/>
                                          </p:stCondLst>
                                        </p:cTn>
                                        <p:tgtEl>
                                          <p:spTgt spid="323"/>
                                        </p:tgtEl>
                                        <p:attrNameLst>
                                          <p:attrName>style.visibility</p:attrName>
                                        </p:attrNameLst>
                                      </p:cBhvr>
                                      <p:to>
                                        <p:strVal val="visible"/>
                                      </p:to>
                                    </p:set>
                                    <p:anim calcmode="lin" valueType="num">
                                      <p:cBhvr additive="repl">
                                        <p:cTn id="26" dur="500" fill="hold"/>
                                        <p:tgtEl>
                                          <p:spTgt spid="323"/>
                                        </p:tgtEl>
                                        <p:attrNameLst>
                                          <p:attrName>ppt_x</p:attrName>
                                        </p:attrNameLst>
                                      </p:cBhvr>
                                      <p:tavLst>
                                        <p:tav tm="100000">
                                          <p:val>
                                            <p:strVal val="0-#ppt_w/2"/>
                                          </p:val>
                                        </p:tav>
                                        <p:tav tm="0">
                                          <p:val>
                                            <p:strVal val="#ppt_x"/>
                                          </p:val>
                                        </p:tav>
                                      </p:tavLst>
                                    </p:anim>
                                    <p:anim calcmode="lin" valueType="num">
                                      <p:cBhvr additive="repl">
                                        <p:cTn id="27" dur="500" fill="hold"/>
                                        <p:tgtEl>
                                          <p:spTgt spid="323"/>
                                        </p:tgtEl>
                                        <p:attrNameLst>
                                          <p:attrName>ppt_y</p:attrName>
                                        </p:attrNameLst>
                                      </p:cBhvr>
                                      <p:tavLst>
                                        <p:tav tm="100000">
                                          <p:val>
                                            <p:strVal val="#ppt_y"/>
                                          </p:val>
                                        </p:tav>
                                        <p:tav tm="0">
                                          <p:val>
                                            <p:strVal val="#ppt_y"/>
                                          </p:val>
                                        </p:tav>
                                      </p:tavLst>
                                    </p:anim>
                                  </p:childTnLst>
                                </p:cTn>
                              </p:par>
                            </p:childTnLst>
                          </p:cTn>
                        </p:par>
                      </p:childTnLst>
                    </p:cTn>
                  </p:par>
                  <p:par>
                    <p:cTn id="28" fill="hold" nodeType="clickEffect">
                      <p:stCondLst>
                        <p:cond delay="indefinite"/>
                      </p:stCondLst>
                      <p:childTnLst>
                        <p:par>
                          <p:cTn id="29" fill="hold" nodeType="withEffect">
                            <p:stCondLst>
                              <p:cond delay="0"/>
                            </p:stCondLst>
                            <p:childTnLst>
                              <p:par>
                                <p:cTn id="30" presetID="4" presetClass="entr" presetSubtype="16" fill="hold" nodeType="clickEffect">
                                  <p:stCondLst>
                                    <p:cond delay="0"/>
                                  </p:stCondLst>
                                  <p:childTnLst>
                                    <p:set>
                                      <p:cBhvr>
                                        <p:cTn id="31" dur="1" fill="hold">
                                          <p:stCondLst>
                                            <p:cond delay="0"/>
                                          </p:stCondLst>
                                        </p:cTn>
                                        <p:tgtEl>
                                          <p:spTgt spid="327"/>
                                        </p:tgtEl>
                                        <p:attrNameLst>
                                          <p:attrName>style.visibility</p:attrName>
                                        </p:attrNameLst>
                                      </p:cBhvr>
                                      <p:to>
                                        <p:strVal val="visible"/>
                                      </p:to>
                                    </p:set>
                                    <p:animEffect transition="out" filter="box(in)">
                                      <p:cBhvr additive="repl">
                                        <p:cTn id="32" dur="500"/>
                                        <p:tgtEl>
                                          <p:spTgt spid="327"/>
                                        </p:tgtEl>
                                      </p:cBhvr>
                                    </p:animEffect>
                                  </p:childTnLst>
                                </p:cTn>
                              </p:par>
                            </p:childTnLst>
                          </p:cTn>
                        </p:par>
                      </p:childTnLst>
                    </p:cTn>
                  </p:par>
                  <p:par>
                    <p:cTn id="33" fill="hold" nodeType="clickEffect">
                      <p:stCondLst>
                        <p:cond delay="indefinite"/>
                      </p:stCondLst>
                      <p:childTnLst>
                        <p:par>
                          <p:cTn id="34" fill="hold" nodeType="withEffect">
                            <p:stCondLst>
                              <p:cond delay="0"/>
                            </p:stCondLst>
                            <p:childTnLst>
                              <p:par>
                                <p:cTn id="35" presetID="2" presetClass="entr" presetSubtype="8" fill="hold" nodeType="clickEffect">
                                  <p:stCondLst>
                                    <p:cond delay="0"/>
                                  </p:stCondLst>
                                  <p:childTnLst>
                                    <p:set>
                                      <p:cBhvr>
                                        <p:cTn id="36" dur="1" fill="hold">
                                          <p:stCondLst>
                                            <p:cond delay="0"/>
                                          </p:stCondLst>
                                        </p:cTn>
                                        <p:tgtEl>
                                          <p:spTgt spid="324"/>
                                        </p:tgtEl>
                                        <p:attrNameLst>
                                          <p:attrName>style.visibility</p:attrName>
                                        </p:attrNameLst>
                                      </p:cBhvr>
                                      <p:to>
                                        <p:strVal val="visible"/>
                                      </p:to>
                                    </p:set>
                                    <p:anim calcmode="lin" valueType="num">
                                      <p:cBhvr additive="repl">
                                        <p:cTn id="37" dur="500" fill="hold"/>
                                        <p:tgtEl>
                                          <p:spTgt spid="324"/>
                                        </p:tgtEl>
                                        <p:attrNameLst>
                                          <p:attrName>ppt_x</p:attrName>
                                        </p:attrNameLst>
                                      </p:cBhvr>
                                      <p:tavLst>
                                        <p:tav tm="100000">
                                          <p:val>
                                            <p:strVal val="0-#ppt_w/2"/>
                                          </p:val>
                                        </p:tav>
                                        <p:tav tm="0">
                                          <p:val>
                                            <p:strVal val="#ppt_x"/>
                                          </p:val>
                                        </p:tav>
                                      </p:tavLst>
                                    </p:anim>
                                    <p:anim calcmode="lin" valueType="num">
                                      <p:cBhvr additive="repl">
                                        <p:cTn id="38" dur="500" fill="hold"/>
                                        <p:tgtEl>
                                          <p:spTgt spid="324"/>
                                        </p:tgtEl>
                                        <p:attrNameLst>
                                          <p:attrName>ppt_y</p:attrName>
                                        </p:attrNameLst>
                                      </p:cBhvr>
                                      <p:tavLst>
                                        <p:tav tm="100000">
                                          <p:val>
                                            <p:strVal val="#ppt_y"/>
                                          </p:val>
                                        </p:tav>
                                        <p:tav tm="0">
                                          <p:val>
                                            <p:strVal val="#ppt_y"/>
                                          </p:val>
                                        </p:tav>
                                      </p:tavLst>
                                    </p:anim>
                                  </p:childTnLst>
                                </p:cTn>
                              </p:par>
                            </p:childTnLst>
                          </p:cTn>
                        </p:par>
                      </p:childTnLst>
                    </p:cTn>
                  </p:par>
                  <p:par>
                    <p:cTn id="39" fill="hold" nodeType="clickEffect">
                      <p:stCondLst>
                        <p:cond delay="indefinite"/>
                      </p:stCondLst>
                      <p:childTnLst>
                        <p:par>
                          <p:cTn id="40" fill="hold" nodeType="withEffect">
                            <p:stCondLst>
                              <p:cond delay="0"/>
                            </p:stCondLst>
                            <p:childTnLst>
                              <p:par>
                                <p:cTn id="41" presetID="2" presetClass="entr" presetSubtype="8" fill="hold" nodeType="clickEffect">
                                  <p:stCondLst>
                                    <p:cond delay="0"/>
                                  </p:stCondLst>
                                  <p:childTnLst>
                                    <p:set>
                                      <p:cBhvr>
                                        <p:cTn id="42" dur="1" fill="hold">
                                          <p:stCondLst>
                                            <p:cond delay="0"/>
                                          </p:stCondLst>
                                        </p:cTn>
                                        <p:tgtEl>
                                          <p:spTgt spid="325"/>
                                        </p:tgtEl>
                                        <p:attrNameLst>
                                          <p:attrName>style.visibility</p:attrName>
                                        </p:attrNameLst>
                                      </p:cBhvr>
                                      <p:to>
                                        <p:strVal val="visible"/>
                                      </p:to>
                                    </p:set>
                                    <p:anim calcmode="lin" valueType="num">
                                      <p:cBhvr additive="repl">
                                        <p:cTn id="43" dur="500" fill="hold"/>
                                        <p:tgtEl>
                                          <p:spTgt spid="325"/>
                                        </p:tgtEl>
                                        <p:attrNameLst>
                                          <p:attrName>ppt_x</p:attrName>
                                        </p:attrNameLst>
                                      </p:cBhvr>
                                      <p:tavLst>
                                        <p:tav tm="100000">
                                          <p:val>
                                            <p:strVal val="0-#ppt_w/2"/>
                                          </p:val>
                                        </p:tav>
                                        <p:tav tm="0">
                                          <p:val>
                                            <p:strVal val="#ppt_x"/>
                                          </p:val>
                                        </p:tav>
                                      </p:tavLst>
                                    </p:anim>
                                    <p:anim calcmode="lin" valueType="num">
                                      <p:cBhvr additive="repl">
                                        <p:cTn id="44" dur="500" fill="hold"/>
                                        <p:tgtEl>
                                          <p:spTgt spid="325"/>
                                        </p:tgtEl>
                                        <p:attrNameLst>
                                          <p:attrName>ppt_y</p:attrName>
                                        </p:attrNameLst>
                                      </p:cBhvr>
                                      <p:tavLst>
                                        <p:tav tm="100000">
                                          <p:val>
                                            <p:strVal val="#ppt_y"/>
                                          </p:val>
                                        </p:tav>
                                        <p:tav tm="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328"/>
                                        </p:tgtEl>
                                        <p:attrNameLst>
                                          <p:attrName>style.visibility</p:attrName>
                                        </p:attrNameLst>
                                      </p:cBhvr>
                                      <p:to>
                                        <p:strVal val="visible"/>
                                      </p:to>
                                    </p:set>
                                    <p:anim calcmode="lin" valueType="num">
                                      <p:cBhvr additive="repl">
                                        <p:cTn id="47" dur="500" fill="hold"/>
                                        <p:tgtEl>
                                          <p:spTgt spid="328"/>
                                        </p:tgtEl>
                                        <p:attrNameLst>
                                          <p:attrName>ppt_x</p:attrName>
                                        </p:attrNameLst>
                                      </p:cBhvr>
                                      <p:tavLst>
                                        <p:tav tm="100000">
                                          <p:val>
                                            <p:strVal val="0-#ppt_w/2"/>
                                          </p:val>
                                        </p:tav>
                                        <p:tav tm="0">
                                          <p:val>
                                            <p:strVal val="#ppt_x"/>
                                          </p:val>
                                        </p:tav>
                                      </p:tavLst>
                                    </p:anim>
                                    <p:anim calcmode="lin" valueType="num">
                                      <p:cBhvr additive="repl">
                                        <p:cTn id="48" dur="500" fill="hold"/>
                                        <p:tgtEl>
                                          <p:spTgt spid="328"/>
                                        </p:tgtEl>
                                        <p:attrNameLst>
                                          <p:attrName>ppt_y</p:attrName>
                                        </p:attrNameLst>
                                      </p:cBhvr>
                                      <p:tavLst>
                                        <p:tav tm="100000">
                                          <p:val>
                                            <p:strVal val="#ppt_y"/>
                                          </p:val>
                                        </p:tav>
                                        <p:tav tm="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329"/>
                                        </p:tgtEl>
                                        <p:attrNameLst>
                                          <p:attrName>style.visibility</p:attrName>
                                        </p:attrNameLst>
                                      </p:cBhvr>
                                      <p:to>
                                        <p:strVal val="visible"/>
                                      </p:to>
                                    </p:set>
                                    <p:anim calcmode="lin" valueType="num">
                                      <p:cBhvr additive="repl">
                                        <p:cTn id="51" dur="500" fill="hold"/>
                                        <p:tgtEl>
                                          <p:spTgt spid="329"/>
                                        </p:tgtEl>
                                        <p:attrNameLst>
                                          <p:attrName>ppt_x</p:attrName>
                                        </p:attrNameLst>
                                      </p:cBhvr>
                                      <p:tavLst>
                                        <p:tav tm="100000">
                                          <p:val>
                                            <p:strVal val="1+#ppt_w/2"/>
                                          </p:val>
                                        </p:tav>
                                        <p:tav tm="0">
                                          <p:val>
                                            <p:strVal val="#ppt_x"/>
                                          </p:val>
                                        </p:tav>
                                      </p:tavLst>
                                    </p:anim>
                                    <p:anim calcmode="lin" valueType="num">
                                      <p:cBhvr additive="repl">
                                        <p:cTn id="52" dur="500" fill="hold"/>
                                        <p:tgtEl>
                                          <p:spTgt spid="329"/>
                                        </p:tgtEl>
                                        <p:attrNameLst>
                                          <p:attrName>ppt_y</p:attrName>
                                        </p:attrNameLst>
                                      </p:cBhvr>
                                      <p:tavLst>
                                        <p:tav tm="100000">
                                          <p:val>
                                            <p:strVal val="#ppt_y"/>
                                          </p:val>
                                        </p:tav>
                                        <p:tav tm="0">
                                          <p:val>
                                            <p:strVal val="#ppt_y"/>
                                          </p:val>
                                        </p:tav>
                                      </p:tavLst>
                                    </p:anim>
                                  </p:childTnLst>
                                </p:cTn>
                              </p:par>
                            </p:childTnLst>
                          </p:cTn>
                        </p:par>
                      </p:childTnLst>
                    </p:cTn>
                  </p:par>
                  <p:par>
                    <p:cTn id="53" fill="hold" nodeType="clickEffect">
                      <p:stCondLst>
                        <p:cond delay="indefinite"/>
                      </p:stCondLst>
                      <p:childTnLst>
                        <p:par>
                          <p:cTn id="54" fill="hold" nodeType="withEffect">
                            <p:stCondLst>
                              <p:cond delay="0"/>
                            </p:stCondLst>
                            <p:childTnLst>
                              <p:par>
                                <p:cTn id="55" presetID="2" presetClass="entr" presetSubtype="8" fill="hold" nodeType="clickEffect">
                                  <p:stCondLst>
                                    <p:cond delay="0"/>
                                  </p:stCondLst>
                                  <p:childTnLst>
                                    <p:set>
                                      <p:cBhvr>
                                        <p:cTn id="56" dur="1" fill="hold">
                                          <p:stCondLst>
                                            <p:cond delay="0"/>
                                          </p:stCondLst>
                                        </p:cTn>
                                        <p:tgtEl>
                                          <p:spTgt spid="332"/>
                                        </p:tgtEl>
                                        <p:attrNameLst>
                                          <p:attrName>style.visibility</p:attrName>
                                        </p:attrNameLst>
                                      </p:cBhvr>
                                      <p:to>
                                        <p:strVal val="visible"/>
                                      </p:to>
                                    </p:set>
                                    <p:anim calcmode="lin" valueType="num">
                                      <p:cBhvr additive="repl">
                                        <p:cTn id="57" dur="500" fill="hold"/>
                                        <p:tgtEl>
                                          <p:spTgt spid="332"/>
                                        </p:tgtEl>
                                        <p:attrNameLst>
                                          <p:attrName>ppt_x</p:attrName>
                                        </p:attrNameLst>
                                      </p:cBhvr>
                                      <p:tavLst>
                                        <p:tav tm="100000">
                                          <p:val>
                                            <p:strVal val="0-#ppt_w/2"/>
                                          </p:val>
                                        </p:tav>
                                        <p:tav tm="0">
                                          <p:val>
                                            <p:strVal val="#ppt_x"/>
                                          </p:val>
                                        </p:tav>
                                      </p:tavLst>
                                    </p:anim>
                                    <p:anim calcmode="lin" valueType="num">
                                      <p:cBhvr additive="repl">
                                        <p:cTn id="58" dur="500" fill="hold"/>
                                        <p:tgtEl>
                                          <p:spTgt spid="332"/>
                                        </p:tgtEl>
                                        <p:attrNameLst>
                                          <p:attrName>ppt_y</p:attrName>
                                        </p:attrNameLst>
                                      </p:cBhvr>
                                      <p:tavLst>
                                        <p:tav tm="100000">
                                          <p:val>
                                            <p:strVal val="#ppt_y"/>
                                          </p:val>
                                        </p:tav>
                                        <p:tav tm="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55"/>
        <p:cNvGrpSpPr/>
        <p:nvPr/>
      </p:nvGrpSpPr>
      <p:grpSpPr>
        <a:xfrm>
          <a:off x="0" y="0"/>
          <a:ext cx="0" cy="0"/>
          <a:chOff x="0" y="0"/>
          <a:chExt cx="0" cy="0"/>
        </a:xfrm>
      </p:grpSpPr>
      <p:sp>
        <p:nvSpPr>
          <p:cNvPr id="256" name="Google Shape;256;p46"/>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enviar um afastamento se ainda não sei a data de término? O empregado está afastado há mais de 1000 dias e o campo não aceita essa informação.</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a informação do grupo "fim de afastamento" no evento S-2230 é opcional, ou seja, o evento poderá ser enviado sem a informação da data de término do afastamento. Não confundir data de término com o campo {qtdDiasAfast}, que espelha os dados que constam no atestado médico apresentado.</a:t>
            </a:r>
            <a:endParaRPr/>
          </a:p>
        </p:txBody>
      </p:sp>
      <p:sp>
        <p:nvSpPr>
          <p:cNvPr id="257" name="Google Shape;257;p46"/>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S-2230 - Dúvidas dos empregadores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61"/>
        <p:cNvGrpSpPr/>
        <p:nvPr/>
      </p:nvGrpSpPr>
      <p:grpSpPr>
        <a:xfrm>
          <a:off x="0" y="0"/>
          <a:ext cx="0" cy="0"/>
          <a:chOff x="0" y="0"/>
          <a:chExt cx="0" cy="0"/>
        </a:xfrm>
      </p:grpSpPr>
      <p:sp>
        <p:nvSpPr>
          <p:cNvPr id="262" name="Google Shape;262;p47"/>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registrar um afastamento de licença maternidade durante as férias?</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caso não tenha sido lançado o retorno das férias, deve-se enviar evento S-2230 com informação da data do retorno do afastamento de férias (término do afastamento: 1 dia antes do início da licença-maternidade). Se foi informado o retorno das férias, o evento S-2230 deve ser retificado, corrigindo a data de término das férias.</a:t>
            </a:r>
            <a:endParaRPr/>
          </a:p>
          <a:p>
            <a:pPr marL="0" marR="0" lvl="0" indent="0" algn="just" rtl="0">
              <a:lnSpc>
                <a:spcPct val="100000"/>
              </a:lnSpc>
              <a:spcBef>
                <a:spcPts val="400"/>
              </a:spcBef>
              <a:spcAft>
                <a:spcPts val="0"/>
              </a:spcAft>
              <a:buClr>
                <a:srgbClr val="22228B"/>
              </a:buClr>
              <a:buSzPts val="2200"/>
              <a:buFont typeface="Arial"/>
              <a:buNone/>
            </a:pPr>
            <a:r>
              <a:rPr lang="en-US" sz="2200" b="0" i="0" u="none">
                <a:solidFill>
                  <a:srgbClr val="22228B"/>
                </a:solidFill>
                <a:latin typeface="Arial"/>
                <a:ea typeface="Arial"/>
                <a:cs typeface="Arial"/>
                <a:sym typeface="Arial"/>
              </a:rPr>
              <a:t>Em seguida, é necessário enviar novo evento S-2230, referente ao início do afastamento por licença-maternidade.</a:t>
            </a:r>
            <a:endParaRPr/>
          </a:p>
        </p:txBody>
      </p:sp>
      <p:sp>
        <p:nvSpPr>
          <p:cNvPr id="263" name="Google Shape;263;p47"/>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S-2230 - Dúvidas dos empregadores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67"/>
        <p:cNvGrpSpPr/>
        <p:nvPr/>
      </p:nvGrpSpPr>
      <p:grpSpPr>
        <a:xfrm>
          <a:off x="0" y="0"/>
          <a:ext cx="0" cy="0"/>
          <a:chOff x="0" y="0"/>
          <a:chExt cx="0" cy="0"/>
        </a:xfrm>
      </p:grpSpPr>
      <p:sp>
        <p:nvSpPr>
          <p:cNvPr id="268" name="Google Shape;268;p48"/>
          <p:cNvSpPr txBox="1"/>
          <p:nvPr/>
        </p:nvSpPr>
        <p:spPr>
          <a:xfrm>
            <a:off x="600762" y="1655762"/>
            <a:ext cx="8208900" cy="4869000"/>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registrar um afastamento com inicio antes da obrigatoriedade de envio e com término na obrigatoriedade?</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 período de referencia do afastamento temporário é a data de inicio do afastamento, então não é possível enviar o evento S-2230 para afastamentos iniciados antes da obrigatoriedade dos eventos não periódicos. Porém, o grupo {afastamento} deverá ser informado no evento de Cadastramento Inicial/Admissão (S-2200).</a:t>
            </a:r>
            <a:endParaRPr/>
          </a:p>
        </p:txBody>
      </p:sp>
      <p:sp>
        <p:nvSpPr>
          <p:cNvPr id="269" name="Google Shape;269;p48"/>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S-2230 - Dúvidas dos empregadores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3"/>
        <p:cNvGrpSpPr/>
        <p:nvPr/>
      </p:nvGrpSpPr>
      <p:grpSpPr>
        <a:xfrm>
          <a:off x="0" y="0"/>
          <a:ext cx="0" cy="0"/>
          <a:chOff x="0" y="0"/>
          <a:chExt cx="0" cy="0"/>
        </a:xfrm>
      </p:grpSpPr>
      <p:sp>
        <p:nvSpPr>
          <p:cNvPr id="274" name="Google Shape;274;p49"/>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para as empresas do 2º grupo, devo informar verbas rescisórias antes da vigência dos eventos periódicos (01/2019)?</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se o desligamento ocorrer até 31/12/2018 (empresas do 2º grupo), </a:t>
            </a:r>
            <a:r>
              <a:rPr lang="en-US" sz="2200" b="1" i="0" u="none">
                <a:solidFill>
                  <a:srgbClr val="22228B"/>
                </a:solidFill>
                <a:latin typeface="Arial"/>
                <a:ea typeface="Arial"/>
                <a:cs typeface="Arial"/>
                <a:sym typeface="Arial"/>
              </a:rPr>
              <a:t>não será possível informar </a:t>
            </a:r>
            <a:r>
              <a:rPr lang="en-US" sz="2200" b="0" i="0" u="none">
                <a:solidFill>
                  <a:srgbClr val="22228B"/>
                </a:solidFill>
                <a:latin typeface="Arial"/>
                <a:ea typeface="Arial"/>
                <a:cs typeface="Arial"/>
                <a:sym typeface="Arial"/>
              </a:rPr>
              <a:t>o grupo relativo às verbas rescisórias, já que o movimento financeiro ainda será informado na GRRF da CAIXA. Mas se o desligamento ocorrer na obrigatoriedade dos eventos periódicos (de 01/2019 em diante), o evento de desligamento deverá ser preenchido completo, inclusive com as rubricas necessárias que compõem as verbas rescisórias.</a:t>
            </a:r>
            <a:endParaRPr/>
          </a:p>
        </p:txBody>
      </p:sp>
      <p:sp>
        <p:nvSpPr>
          <p:cNvPr id="275" name="Google Shape;275;p49"/>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S-2299 - Dúvidas dos empregadores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9"/>
        <p:cNvGrpSpPr/>
        <p:nvPr/>
      </p:nvGrpSpPr>
      <p:grpSpPr>
        <a:xfrm>
          <a:off x="0" y="0"/>
          <a:ext cx="0" cy="0"/>
          <a:chOff x="0" y="0"/>
          <a:chExt cx="0" cy="0"/>
        </a:xfrm>
      </p:grpSpPr>
      <p:sp>
        <p:nvSpPr>
          <p:cNvPr id="280" name="Google Shape;280;p50"/>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registrar a complementação de verbas rescisórias de desligamento ocorridos antes de 01/2019 (obrigatoriedade de envio dos eventos periódicos para o 2º grupo)?</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para desligamentos ocorridos com data anterior à obrigatoriedade de envio dos eventos periódicos, qualquer complementação de valores dessa rescisão deverá ser efetuada pelos mesmos mecanismos e ferramentas utilizadas na prestação da informação original, ou seja, fora do eSocial.</a:t>
            </a:r>
            <a:endParaRPr/>
          </a:p>
        </p:txBody>
      </p:sp>
      <p:sp>
        <p:nvSpPr>
          <p:cNvPr id="281" name="Google Shape;281;p50"/>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S-2299 - Dúvidas dos empregadores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5"/>
        <p:cNvGrpSpPr/>
        <p:nvPr/>
      </p:nvGrpSpPr>
      <p:grpSpPr>
        <a:xfrm>
          <a:off x="0" y="0"/>
          <a:ext cx="0" cy="0"/>
          <a:chOff x="0" y="0"/>
          <a:chExt cx="0" cy="0"/>
        </a:xfrm>
      </p:grpSpPr>
      <p:sp>
        <p:nvSpPr>
          <p:cNvPr id="286" name="Google Shape;286;p51"/>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informar rescisão complementar no eSocial? O empregador efetuou o pagamento das verbas rescisórias, mas se esqueceu de pagar horas extras e seu reflexo sobre o DSR.</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não há evento de rescisão complementar no eSocial. Como as diferenças decorreram de erro, deve-se retificar o evento S-2299, criando novo demonstrativo com as rubricas de horas extras e de seu reflexo sobre o DSR.</a:t>
            </a:r>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287" name="Google Shape;287;p51"/>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S-2299 - Dúvidas dos empregadores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5"/>
        <p:cNvGrpSpPr/>
        <p:nvPr/>
      </p:nvGrpSpPr>
      <p:grpSpPr>
        <a:xfrm>
          <a:off x="0" y="0"/>
          <a:ext cx="0" cy="0"/>
          <a:chOff x="0" y="0"/>
          <a:chExt cx="0" cy="0"/>
        </a:xfrm>
      </p:grpSpPr>
      <p:sp>
        <p:nvSpPr>
          <p:cNvPr id="286" name="Google Shape;286;p51"/>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lvl="0" algn="just">
              <a:spcBef>
                <a:spcPts val="400"/>
              </a:spcBef>
              <a:buClr>
                <a:srgbClr val="22228B"/>
              </a:buClr>
              <a:buSzPts val="2200"/>
            </a:pPr>
            <a:r>
              <a:rPr lang="en-US" sz="2200" b="1" i="0" u="none" dirty="0">
                <a:solidFill>
                  <a:srgbClr val="22228B"/>
                </a:solidFill>
                <a:latin typeface="Arial"/>
                <a:ea typeface="Arial"/>
                <a:cs typeface="Arial"/>
                <a:sym typeface="Arial"/>
              </a:rPr>
              <a:t>DÚVIDA</a:t>
            </a:r>
            <a:r>
              <a:rPr lang="en-US" sz="2200" b="0" i="0" u="none" dirty="0">
                <a:solidFill>
                  <a:srgbClr val="22228B"/>
                </a:solidFill>
                <a:latin typeface="Arial"/>
                <a:ea typeface="Arial"/>
                <a:cs typeface="Arial"/>
                <a:sym typeface="Arial"/>
              </a:rPr>
              <a:t>: </a:t>
            </a:r>
            <a:r>
              <a:rPr lang="pt-BR" sz="2200" dirty="0">
                <a:solidFill>
                  <a:srgbClr val="22228B"/>
                </a:solidFill>
              </a:rPr>
              <a:t>Como será feito o envio das informações de Pessoa Física que tem inscrição Cadastro Específico do INSS - CEI?</a:t>
            </a:r>
            <a:endParaRPr dirty="0"/>
          </a:p>
          <a:p>
            <a:pPr marL="0" marR="0" lvl="0" indent="0" algn="just" rtl="0">
              <a:lnSpc>
                <a:spcPct val="100000"/>
              </a:lnSpc>
              <a:spcBef>
                <a:spcPts val="40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lvl="0" algn="just">
              <a:spcBef>
                <a:spcPts val="400"/>
              </a:spcBef>
              <a:buClr>
                <a:srgbClr val="22228B"/>
              </a:buClr>
              <a:buSzPts val="2200"/>
            </a:pPr>
            <a:r>
              <a:rPr lang="en-US" sz="2200" b="1" i="0" u="none" dirty="0">
                <a:solidFill>
                  <a:srgbClr val="22228B"/>
                </a:solidFill>
                <a:latin typeface="Arial"/>
                <a:ea typeface="Arial"/>
                <a:cs typeface="Arial"/>
                <a:sym typeface="Arial"/>
              </a:rPr>
              <a:t>ORIENTAÇÃO</a:t>
            </a:r>
            <a:r>
              <a:rPr lang="en-US" sz="2200" b="0" i="0" u="none" dirty="0">
                <a:solidFill>
                  <a:srgbClr val="22228B"/>
                </a:solidFill>
                <a:latin typeface="Arial"/>
                <a:ea typeface="Arial"/>
                <a:cs typeface="Arial"/>
                <a:sym typeface="Arial"/>
              </a:rPr>
              <a:t>: </a:t>
            </a:r>
            <a:r>
              <a:rPr lang="pt-BR" sz="2200" dirty="0">
                <a:solidFill>
                  <a:srgbClr val="22228B"/>
                </a:solidFill>
              </a:rPr>
              <a:t>passam a usar o “Cadastro de Atividades Econômicas da Pessoa Física – CAEPF”, que se constitui em um número sequencial vinculado ao CPF. Neste caso, a pessoa física deve providenciar o registro no CAEPF, de acordo com IN RFB nº 1828/2018</a:t>
            </a:r>
            <a:r>
              <a:rPr lang="en-US" sz="2200" b="0" i="0" u="none" dirty="0">
                <a:solidFill>
                  <a:srgbClr val="22228B"/>
                </a:solidFill>
                <a:latin typeface="Arial"/>
                <a:ea typeface="Arial"/>
                <a:cs typeface="Arial"/>
                <a:sym typeface="Arial"/>
              </a:rPr>
              <a:t>.</a:t>
            </a:r>
            <a:endParaRPr dirty="0"/>
          </a:p>
          <a:p>
            <a:pPr marL="0" marR="0" lvl="0" indent="0" algn="l" rtl="0">
              <a:lnSpc>
                <a:spcPct val="100000"/>
              </a:lnSpc>
              <a:spcBef>
                <a:spcPts val="0"/>
              </a:spcBef>
              <a:spcAft>
                <a:spcPts val="0"/>
              </a:spcAft>
              <a:buNone/>
            </a:pPr>
            <a:endParaRPr sz="2200" b="0" i="0" u="none" dirty="0">
              <a:solidFill>
                <a:srgbClr val="22228B"/>
              </a:solidFill>
              <a:latin typeface="Arial"/>
              <a:ea typeface="Arial"/>
              <a:cs typeface="Arial"/>
              <a:sym typeface="Arial"/>
            </a:endParaRPr>
          </a:p>
        </p:txBody>
      </p:sp>
      <p:sp>
        <p:nvSpPr>
          <p:cNvPr id="287" name="Google Shape;287;p51"/>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dirty="0">
                <a:solidFill>
                  <a:srgbClr val="22228B"/>
                </a:solidFill>
                <a:latin typeface="Arial"/>
                <a:ea typeface="Arial"/>
                <a:cs typeface="Arial"/>
                <a:sym typeface="Arial"/>
              </a:rPr>
              <a:t>S-1000 - </a:t>
            </a:r>
            <a:r>
              <a:rPr lang="en-US" sz="2800" b="1" i="0" u="none" dirty="0" err="1">
                <a:solidFill>
                  <a:srgbClr val="22228B"/>
                </a:solidFill>
                <a:latin typeface="Arial"/>
                <a:ea typeface="Arial"/>
                <a:cs typeface="Arial"/>
                <a:sym typeface="Arial"/>
              </a:rPr>
              <a:t>Dúvidas</a:t>
            </a:r>
            <a:r>
              <a:rPr lang="en-US" sz="2800" b="1" i="0" u="none" dirty="0">
                <a:solidFill>
                  <a:srgbClr val="22228B"/>
                </a:solidFill>
                <a:latin typeface="Arial"/>
                <a:ea typeface="Arial"/>
                <a:cs typeface="Arial"/>
                <a:sym typeface="Arial"/>
              </a:rPr>
              <a:t> dos </a:t>
            </a:r>
            <a:r>
              <a:rPr lang="en-US" sz="2800" b="1" i="0" u="none" dirty="0" err="1">
                <a:solidFill>
                  <a:srgbClr val="22228B"/>
                </a:solidFill>
                <a:latin typeface="Arial"/>
                <a:ea typeface="Arial"/>
                <a:cs typeface="Arial"/>
                <a:sym typeface="Arial"/>
              </a:rPr>
              <a:t>empregadores</a:t>
            </a:r>
            <a:endParaRPr dirty="0"/>
          </a:p>
        </p:txBody>
      </p:sp>
    </p:spTree>
    <p:extLst>
      <p:ext uri="{BB962C8B-B14F-4D97-AF65-F5344CB8AC3E}">
        <p14:creationId xmlns:p14="http://schemas.microsoft.com/office/powerpoint/2010/main" val="16300783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5"/>
        <p:cNvGrpSpPr/>
        <p:nvPr/>
      </p:nvGrpSpPr>
      <p:grpSpPr>
        <a:xfrm>
          <a:off x="0" y="0"/>
          <a:ext cx="0" cy="0"/>
          <a:chOff x="0" y="0"/>
          <a:chExt cx="0" cy="0"/>
        </a:xfrm>
      </p:grpSpPr>
      <p:sp>
        <p:nvSpPr>
          <p:cNvPr id="286" name="Google Shape;286;p51"/>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lvl="0" algn="just">
              <a:spcBef>
                <a:spcPts val="400"/>
              </a:spcBef>
              <a:buClr>
                <a:srgbClr val="22228B"/>
              </a:buClr>
              <a:buSzPts val="2200"/>
            </a:pPr>
            <a:r>
              <a:rPr lang="pt-BR" sz="2200" b="1" dirty="0">
                <a:solidFill>
                  <a:srgbClr val="22228B"/>
                </a:solidFill>
              </a:rPr>
              <a:t>Quem já possui matrícula CEI necessita efetuar a inscrição no CAEPF ?</a:t>
            </a:r>
          </a:p>
          <a:p>
            <a:pPr lvl="0" algn="just">
              <a:spcBef>
                <a:spcPts val="400"/>
              </a:spcBef>
              <a:buClr>
                <a:srgbClr val="22228B"/>
              </a:buClr>
              <a:buSzPts val="2200"/>
            </a:pPr>
            <a:endParaRPr lang="pt-BR" sz="2200" b="1" dirty="0">
              <a:solidFill>
                <a:srgbClr val="22228B"/>
              </a:solidFill>
            </a:endParaRPr>
          </a:p>
          <a:p>
            <a:pPr lvl="0" algn="just">
              <a:spcBef>
                <a:spcPts val="400"/>
              </a:spcBef>
              <a:buClr>
                <a:srgbClr val="22228B"/>
              </a:buClr>
              <a:buSzPts val="2200"/>
            </a:pPr>
            <a:r>
              <a:rPr lang="pt-BR" sz="2200" b="1" dirty="0">
                <a:solidFill>
                  <a:srgbClr val="22228B"/>
                </a:solidFill>
              </a:rPr>
              <a:t>Entre 1º de outubro de 2018 e 14 de janeiro de 2019 a inscrição no CAEPF será facultativa. </a:t>
            </a:r>
          </a:p>
          <a:p>
            <a:pPr lvl="0" algn="just">
              <a:spcBef>
                <a:spcPts val="400"/>
              </a:spcBef>
              <a:buClr>
                <a:srgbClr val="22228B"/>
              </a:buClr>
              <a:buSzPts val="2200"/>
            </a:pPr>
            <a:endParaRPr lang="pt-BR" sz="2200" b="1" dirty="0">
              <a:solidFill>
                <a:srgbClr val="22228B"/>
              </a:solidFill>
            </a:endParaRPr>
          </a:p>
          <a:p>
            <a:pPr lvl="0" algn="just">
              <a:spcBef>
                <a:spcPts val="400"/>
              </a:spcBef>
              <a:buClr>
                <a:srgbClr val="22228B"/>
              </a:buClr>
              <a:buSzPts val="2200"/>
            </a:pPr>
            <a:r>
              <a:rPr lang="pt-BR" sz="2200" b="1" dirty="0">
                <a:solidFill>
                  <a:srgbClr val="22228B"/>
                </a:solidFill>
              </a:rPr>
              <a:t>A partir de 15 de janeiro de 2019, a inscrição no CAEPF será obrigatória. </a:t>
            </a:r>
            <a:r>
              <a:rPr lang="pt-BR" sz="2200" dirty="0">
                <a:solidFill>
                  <a:srgbClr val="22228B"/>
                </a:solidFill>
              </a:rPr>
              <a:t>RFB</a:t>
            </a:r>
            <a:r>
              <a:rPr lang="en-US" sz="2200" b="0" i="0" u="none" dirty="0">
                <a:solidFill>
                  <a:srgbClr val="22228B"/>
                </a:solidFill>
                <a:latin typeface="Arial"/>
                <a:ea typeface="Arial"/>
                <a:cs typeface="Arial"/>
                <a:sym typeface="Arial"/>
              </a:rPr>
              <a:t>.</a:t>
            </a:r>
            <a:endParaRPr dirty="0"/>
          </a:p>
          <a:p>
            <a:pPr marL="0" marR="0" lvl="0" indent="0" algn="l" rtl="0">
              <a:lnSpc>
                <a:spcPct val="100000"/>
              </a:lnSpc>
              <a:spcBef>
                <a:spcPts val="0"/>
              </a:spcBef>
              <a:spcAft>
                <a:spcPts val="0"/>
              </a:spcAft>
              <a:buNone/>
            </a:pPr>
            <a:endParaRPr sz="2200" b="0" i="0" u="none" dirty="0">
              <a:solidFill>
                <a:srgbClr val="22228B"/>
              </a:solidFill>
              <a:latin typeface="Arial"/>
              <a:ea typeface="Arial"/>
              <a:cs typeface="Arial"/>
              <a:sym typeface="Arial"/>
            </a:endParaRPr>
          </a:p>
        </p:txBody>
      </p:sp>
      <p:sp>
        <p:nvSpPr>
          <p:cNvPr id="287" name="Google Shape;287;p51"/>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dirty="0">
                <a:solidFill>
                  <a:srgbClr val="22228B"/>
                </a:solidFill>
                <a:latin typeface="Arial"/>
                <a:ea typeface="Arial"/>
                <a:cs typeface="Arial"/>
                <a:sym typeface="Arial"/>
              </a:rPr>
              <a:t>S-1000 - </a:t>
            </a:r>
            <a:r>
              <a:rPr lang="en-US" sz="2800" b="1" i="0" u="none" dirty="0" err="1">
                <a:solidFill>
                  <a:srgbClr val="22228B"/>
                </a:solidFill>
                <a:latin typeface="Arial"/>
                <a:ea typeface="Arial"/>
                <a:cs typeface="Arial"/>
                <a:sym typeface="Arial"/>
              </a:rPr>
              <a:t>Dúvidas</a:t>
            </a:r>
            <a:r>
              <a:rPr lang="en-US" sz="2800" b="1" i="0" u="none" dirty="0">
                <a:solidFill>
                  <a:srgbClr val="22228B"/>
                </a:solidFill>
                <a:latin typeface="Arial"/>
                <a:ea typeface="Arial"/>
                <a:cs typeface="Arial"/>
                <a:sym typeface="Arial"/>
              </a:rPr>
              <a:t> dos </a:t>
            </a:r>
            <a:r>
              <a:rPr lang="en-US" sz="2800" b="1" i="0" u="none" dirty="0" err="1">
                <a:solidFill>
                  <a:srgbClr val="22228B"/>
                </a:solidFill>
                <a:latin typeface="Arial"/>
                <a:ea typeface="Arial"/>
                <a:cs typeface="Arial"/>
                <a:sym typeface="Arial"/>
              </a:rPr>
              <a:t>empregadores</a:t>
            </a:r>
            <a:endParaRPr dirty="0"/>
          </a:p>
        </p:txBody>
      </p:sp>
    </p:spTree>
    <p:extLst>
      <p:ext uri="{BB962C8B-B14F-4D97-AF65-F5344CB8AC3E}">
        <p14:creationId xmlns:p14="http://schemas.microsoft.com/office/powerpoint/2010/main" val="19065431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5"/>
        <p:cNvGrpSpPr/>
        <p:nvPr/>
      </p:nvGrpSpPr>
      <p:grpSpPr>
        <a:xfrm>
          <a:off x="0" y="0"/>
          <a:ext cx="0" cy="0"/>
          <a:chOff x="0" y="0"/>
          <a:chExt cx="0" cy="0"/>
        </a:xfrm>
      </p:grpSpPr>
      <p:sp>
        <p:nvSpPr>
          <p:cNvPr id="286" name="Google Shape;286;p51"/>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lvl="0" algn="just">
              <a:spcBef>
                <a:spcPts val="400"/>
              </a:spcBef>
              <a:buClr>
                <a:srgbClr val="22228B"/>
              </a:buClr>
              <a:buSzPts val="2200"/>
            </a:pPr>
            <a:r>
              <a:rPr lang="en-US" sz="2200" b="1" i="0" u="none" dirty="0">
                <a:solidFill>
                  <a:srgbClr val="22228B"/>
                </a:solidFill>
                <a:latin typeface="Arial"/>
                <a:ea typeface="Arial"/>
                <a:cs typeface="Arial"/>
                <a:sym typeface="Arial"/>
              </a:rPr>
              <a:t>DÚVIDA</a:t>
            </a:r>
            <a:r>
              <a:rPr lang="en-US" sz="2200" b="0" i="0" u="none" dirty="0">
                <a:solidFill>
                  <a:srgbClr val="22228B"/>
                </a:solidFill>
                <a:latin typeface="Arial"/>
                <a:ea typeface="Arial"/>
                <a:cs typeface="Arial"/>
                <a:sym typeface="Arial"/>
              </a:rPr>
              <a:t>: </a:t>
            </a:r>
            <a:r>
              <a:rPr lang="pt-BR" sz="2200" dirty="0">
                <a:solidFill>
                  <a:srgbClr val="22228B"/>
                </a:solidFill>
              </a:rPr>
              <a:t>Como será feito o envio das informações de Construtoras que tem inscrição CEI?</a:t>
            </a:r>
            <a:endParaRPr dirty="0"/>
          </a:p>
          <a:p>
            <a:pPr marL="0" marR="0" lvl="0" indent="0" algn="just" rtl="0">
              <a:lnSpc>
                <a:spcPct val="100000"/>
              </a:lnSpc>
              <a:spcBef>
                <a:spcPts val="40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lvl="0" algn="just">
              <a:spcBef>
                <a:spcPts val="400"/>
              </a:spcBef>
              <a:buClr>
                <a:srgbClr val="22228B"/>
              </a:buClr>
              <a:buSzPts val="2200"/>
            </a:pPr>
            <a:r>
              <a:rPr lang="en-US" sz="2200" b="1" i="0" u="none" dirty="0">
                <a:solidFill>
                  <a:srgbClr val="22228B"/>
                </a:solidFill>
                <a:latin typeface="Arial"/>
                <a:ea typeface="Arial"/>
                <a:cs typeface="Arial"/>
                <a:sym typeface="Arial"/>
              </a:rPr>
              <a:t>ORIENTAÇÃO</a:t>
            </a:r>
            <a:r>
              <a:rPr lang="en-US" sz="2200" b="0" i="0" u="none" dirty="0">
                <a:solidFill>
                  <a:srgbClr val="22228B"/>
                </a:solidFill>
                <a:latin typeface="Arial"/>
                <a:ea typeface="Arial"/>
                <a:cs typeface="Arial"/>
                <a:sym typeface="Arial"/>
              </a:rPr>
              <a:t>: </a:t>
            </a:r>
            <a:r>
              <a:rPr lang="pt-BR" sz="2200" dirty="0">
                <a:solidFill>
                  <a:srgbClr val="22228B"/>
                </a:solidFill>
              </a:rPr>
              <a:t>Para as obras de construção civil, que possuem responsáveis pessoas físicas ou jurídicas, a matrícula CEI passa a ser substituída pelo Cadastro Nacional de Obras – CNO que, obrigatoriamente, é vinculado a um CNPJ ou a um CPF</a:t>
            </a:r>
            <a:r>
              <a:rPr lang="en-US" sz="2200" b="0" i="0" u="none" dirty="0">
                <a:solidFill>
                  <a:srgbClr val="22228B"/>
                </a:solidFill>
                <a:latin typeface="Arial"/>
                <a:ea typeface="Arial"/>
                <a:cs typeface="Arial"/>
                <a:sym typeface="Arial"/>
              </a:rPr>
              <a:t>.</a:t>
            </a:r>
            <a:endParaRPr dirty="0"/>
          </a:p>
          <a:p>
            <a:pPr lvl="0"/>
            <a:r>
              <a:rPr lang="pt-BR" sz="2200" dirty="0">
                <a:solidFill>
                  <a:srgbClr val="22228B"/>
                </a:solidFill>
              </a:rPr>
              <a:t>	Até a implantação do Cadastro Nacional de Obras, deverá ser usado o CEI da obra no lugar do CNO no eSocial.</a:t>
            </a:r>
            <a:endParaRPr sz="2200" b="0" i="0" u="none" dirty="0">
              <a:solidFill>
                <a:srgbClr val="22228B"/>
              </a:solidFill>
              <a:latin typeface="Arial"/>
              <a:ea typeface="Arial"/>
              <a:cs typeface="Arial"/>
              <a:sym typeface="Arial"/>
            </a:endParaRPr>
          </a:p>
        </p:txBody>
      </p:sp>
      <p:sp>
        <p:nvSpPr>
          <p:cNvPr id="287" name="Google Shape;287;p51"/>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dirty="0">
                <a:solidFill>
                  <a:srgbClr val="22228B"/>
                </a:solidFill>
                <a:latin typeface="Arial"/>
                <a:ea typeface="Arial"/>
                <a:cs typeface="Arial"/>
                <a:sym typeface="Arial"/>
              </a:rPr>
              <a:t>S-1000 - </a:t>
            </a:r>
            <a:r>
              <a:rPr lang="en-US" sz="2800" b="1" i="0" u="none" dirty="0" err="1">
                <a:solidFill>
                  <a:srgbClr val="22228B"/>
                </a:solidFill>
                <a:latin typeface="Arial"/>
                <a:ea typeface="Arial"/>
                <a:cs typeface="Arial"/>
                <a:sym typeface="Arial"/>
              </a:rPr>
              <a:t>Dúvidas</a:t>
            </a:r>
            <a:r>
              <a:rPr lang="en-US" sz="2800" b="1" i="0" u="none" dirty="0">
                <a:solidFill>
                  <a:srgbClr val="22228B"/>
                </a:solidFill>
                <a:latin typeface="Arial"/>
                <a:ea typeface="Arial"/>
                <a:cs typeface="Arial"/>
                <a:sym typeface="Arial"/>
              </a:rPr>
              <a:t> dos </a:t>
            </a:r>
            <a:r>
              <a:rPr lang="en-US" sz="2800" b="1" i="0" u="none" dirty="0" err="1">
                <a:solidFill>
                  <a:srgbClr val="22228B"/>
                </a:solidFill>
                <a:latin typeface="Arial"/>
                <a:ea typeface="Arial"/>
                <a:cs typeface="Arial"/>
                <a:sym typeface="Arial"/>
              </a:rPr>
              <a:t>empregadores</a:t>
            </a:r>
            <a:endParaRPr dirty="0"/>
          </a:p>
        </p:txBody>
      </p:sp>
      <p:sp>
        <p:nvSpPr>
          <p:cNvPr id="3" name="Seta: para a Direita 2">
            <a:extLst>
              <a:ext uri="{FF2B5EF4-FFF2-40B4-BE49-F238E27FC236}">
                <a16:creationId xmlns="" xmlns:a16="http://schemas.microsoft.com/office/drawing/2014/main" id="{7BFEECAA-BB7F-4595-A820-A1BE0767748E}"/>
              </a:ext>
            </a:extLst>
          </p:cNvPr>
          <p:cNvSpPr/>
          <p:nvPr/>
        </p:nvSpPr>
        <p:spPr>
          <a:xfrm>
            <a:off x="815926" y="5176911"/>
            <a:ext cx="436099" cy="2532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9375309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316" name="CustomShape 2"/>
          <p:cNvSpPr/>
          <p:nvPr/>
        </p:nvSpPr>
        <p:spPr>
          <a:xfrm>
            <a:off x="176040" y="2786040"/>
            <a:ext cx="8929080" cy="912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dirty="0">
                <a:solidFill>
                  <a:srgbClr val="002060"/>
                </a:solidFill>
                <a:uFill>
                  <a:solidFill>
                    <a:srgbClr val="FFFFFF"/>
                  </a:solidFill>
                </a:uFill>
                <a:latin typeface="Arial"/>
                <a:ea typeface="Arial"/>
              </a:rPr>
              <a:t>EVENTOS PERIÓDICOS</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2740367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3"/>
        <p:cNvGrpSpPr/>
        <p:nvPr/>
      </p:nvGrpSpPr>
      <p:grpSpPr>
        <a:xfrm>
          <a:off x="0" y="0"/>
          <a:ext cx="0" cy="0"/>
          <a:chOff x="0" y="0"/>
          <a:chExt cx="0" cy="0"/>
        </a:xfrm>
      </p:grpSpPr>
      <p:sp>
        <p:nvSpPr>
          <p:cNvPr id="154" name="Google Shape;154;p29"/>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Dúvidas dos empregadores</a:t>
            </a:r>
            <a:endParaRPr/>
          </a:p>
        </p:txBody>
      </p:sp>
      <p:sp>
        <p:nvSpPr>
          <p:cNvPr id="155" name="Google Shape;155;p29"/>
          <p:cNvSpPr txBox="1"/>
          <p:nvPr/>
        </p:nvSpPr>
        <p:spPr>
          <a:xfrm>
            <a:off x="611187" y="1641475"/>
            <a:ext cx="8208962" cy="4984750"/>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será possível no eSocial enviar os eventos por sistemas diferentes? Por exemplo, dados dos meus trabalhadores com vínculo pelo sistema disponibilizado pelo meu operador da folha salarial e por um outro sistema referente aos dados dos pagamentos efetuados aos autônomos (contribuintes individuais)?</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sim, desde que obedecidas as regras de validação do eSocial. Todavia, cabe ao empregador zelar pela integridade dos dados informados, em especial quanto ao fechamento da folha, e pelo armazenamento dos recibos de entrega de eventos já transmitidos.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ustomShape 1"/>
          <p:cNvSpPr/>
          <p:nvPr/>
        </p:nvSpPr>
        <p:spPr>
          <a:xfrm>
            <a:off x="628560" y="1147680"/>
            <a:ext cx="7886160" cy="4071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marL="447840" indent="-447120">
              <a:lnSpc>
                <a:spcPct val="93000"/>
              </a:lnSpc>
            </a:pPr>
            <a:r>
              <a:rPr lang="pt-BR" sz="2000" b="0" strike="noStrike" spc="-1" dirty="0">
                <a:solidFill>
                  <a:srgbClr val="245488"/>
                </a:solidFill>
                <a:uFill>
                  <a:solidFill>
                    <a:srgbClr val="FFFFFF"/>
                  </a:solidFill>
                </a:uFill>
                <a:latin typeface="Arial"/>
                <a:ea typeface="Arial"/>
              </a:rPr>
              <a:t>Eventos do eSocial - Sequenciamento</a:t>
            </a:r>
            <a:endParaRPr lang="pt-BR" sz="1800" b="0" strike="noStrike" spc="-1" dirty="0">
              <a:solidFill>
                <a:srgbClr val="000000"/>
              </a:solidFill>
              <a:uFill>
                <a:solidFill>
                  <a:srgbClr val="FFFFFF"/>
                </a:solidFill>
              </a:uFill>
              <a:latin typeface="Arial"/>
            </a:endParaRPr>
          </a:p>
        </p:txBody>
      </p:sp>
      <p:pic>
        <p:nvPicPr>
          <p:cNvPr id="473" name="Shape 347"/>
          <p:cNvPicPr/>
          <p:nvPr/>
        </p:nvPicPr>
        <p:blipFill>
          <a:blip r:embed="rId2"/>
          <a:stretch/>
        </p:blipFill>
        <p:spPr>
          <a:xfrm>
            <a:off x="0" y="2351160"/>
            <a:ext cx="9143280" cy="3425040"/>
          </a:xfrm>
          <a:prstGeom prst="rect">
            <a:avLst/>
          </a:prstGeom>
          <a:ln>
            <a:noFill/>
          </a:ln>
        </p:spPr>
      </p:pic>
      <p:sp>
        <p:nvSpPr>
          <p:cNvPr id="474" name="CustomShape 3"/>
          <p:cNvSpPr/>
          <p:nvPr/>
        </p:nvSpPr>
        <p:spPr>
          <a:xfrm>
            <a:off x="2308850" y="2451283"/>
            <a:ext cx="1923480" cy="388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6935A"/>
                </a:solidFill>
                <a:uFill>
                  <a:solidFill>
                    <a:srgbClr val="FFFFFF"/>
                  </a:solidFill>
                </a:uFill>
                <a:latin typeface="Arial"/>
                <a:ea typeface="Arial"/>
              </a:rPr>
              <a:t>Eventos de tabelas</a:t>
            </a:r>
            <a:endParaRPr lang="pt-BR" sz="1800" b="0" strike="noStrike" spc="-1" dirty="0">
              <a:solidFill>
                <a:srgbClr val="000000"/>
              </a:solidFill>
              <a:uFill>
                <a:solidFill>
                  <a:srgbClr val="FFFFFF"/>
                </a:solidFill>
              </a:uFill>
              <a:latin typeface="Arial"/>
            </a:endParaRPr>
          </a:p>
        </p:txBody>
      </p:sp>
      <p:sp>
        <p:nvSpPr>
          <p:cNvPr id="475" name="CustomShape 4"/>
          <p:cNvSpPr/>
          <p:nvPr/>
        </p:nvSpPr>
        <p:spPr>
          <a:xfrm>
            <a:off x="3370320" y="4827600"/>
            <a:ext cx="2326680" cy="685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E5B533"/>
                </a:solidFill>
                <a:uFill>
                  <a:solidFill>
                    <a:srgbClr val="FFFFFF"/>
                  </a:solidFill>
                </a:uFill>
                <a:latin typeface="Arial"/>
                <a:ea typeface="Arial"/>
              </a:rPr>
              <a:t>Cadastramento inicial de vínculos (inicial)</a:t>
            </a:r>
            <a:endParaRPr lang="pt-BR" sz="1800" b="0" strike="noStrike" spc="-1" dirty="0">
              <a:solidFill>
                <a:srgbClr val="000000"/>
              </a:solidFill>
              <a:uFill>
                <a:solidFill>
                  <a:srgbClr val="FFFFFF"/>
                </a:solidFill>
              </a:uFill>
              <a:latin typeface="Arial"/>
            </a:endParaRPr>
          </a:p>
        </p:txBody>
      </p:sp>
      <p:sp>
        <p:nvSpPr>
          <p:cNvPr id="476" name="CustomShape 5"/>
          <p:cNvSpPr/>
          <p:nvPr/>
        </p:nvSpPr>
        <p:spPr>
          <a:xfrm>
            <a:off x="5374780" y="2100081"/>
            <a:ext cx="2332800" cy="3880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45488"/>
                </a:solidFill>
                <a:uFill>
                  <a:solidFill>
                    <a:srgbClr val="FFFFFF"/>
                  </a:solidFill>
                </a:uFill>
                <a:latin typeface="Arial"/>
                <a:ea typeface="Arial"/>
              </a:rPr>
              <a:t>Eventos não periódicos</a:t>
            </a:r>
            <a:endParaRPr lang="pt-BR" sz="1800" b="0" strike="noStrike" spc="-1" dirty="0">
              <a:solidFill>
                <a:srgbClr val="000000"/>
              </a:solidFill>
              <a:uFill>
                <a:solidFill>
                  <a:srgbClr val="FFFFFF"/>
                </a:solidFill>
              </a:uFill>
              <a:latin typeface="Arial"/>
            </a:endParaRPr>
          </a:p>
        </p:txBody>
      </p:sp>
      <p:sp>
        <p:nvSpPr>
          <p:cNvPr id="477" name="CustomShape 6"/>
          <p:cNvSpPr/>
          <p:nvPr/>
        </p:nvSpPr>
        <p:spPr>
          <a:xfrm>
            <a:off x="7283160" y="4632660"/>
            <a:ext cx="1929600" cy="38988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6A7E0"/>
                </a:solidFill>
                <a:uFill>
                  <a:solidFill>
                    <a:srgbClr val="FFFFFF"/>
                  </a:solidFill>
                </a:uFill>
                <a:latin typeface="Arial"/>
                <a:ea typeface="Arial"/>
              </a:rPr>
              <a:t>Eventos</a:t>
            </a:r>
            <a:r>
              <a:rPr lang="pt-BR" sz="1800" b="0" strike="noStrike" spc="-1" dirty="0">
                <a:solidFill>
                  <a:srgbClr val="245488"/>
                </a:solidFill>
                <a:uFill>
                  <a:solidFill>
                    <a:srgbClr val="FFFFFF"/>
                  </a:solidFill>
                </a:uFill>
                <a:latin typeface="Arial"/>
                <a:ea typeface="Arial"/>
              </a:rPr>
              <a:t> </a:t>
            </a:r>
            <a:r>
              <a:rPr lang="pt-BR" sz="1800" b="0" strike="noStrike" spc="-1" dirty="0">
                <a:solidFill>
                  <a:srgbClr val="26A7E0"/>
                </a:solidFill>
                <a:uFill>
                  <a:solidFill>
                    <a:srgbClr val="FFFFFF"/>
                  </a:solidFill>
                </a:uFill>
                <a:latin typeface="Arial"/>
                <a:ea typeface="Arial"/>
              </a:rPr>
              <a:t>periódicos</a:t>
            </a:r>
            <a:endParaRPr lang="pt-BR" sz="1800" b="0" strike="noStrike" spc="-1" dirty="0">
              <a:solidFill>
                <a:srgbClr val="000000"/>
              </a:solidFill>
              <a:uFill>
                <a:solidFill>
                  <a:srgbClr val="FFFFFF"/>
                </a:solidFill>
              </a:uFill>
              <a:latin typeface="Arial"/>
            </a:endParaRPr>
          </a:p>
        </p:txBody>
      </p:sp>
      <p:sp>
        <p:nvSpPr>
          <p:cNvPr id="478" name="CustomShape 7"/>
          <p:cNvSpPr/>
          <p:nvPr/>
        </p:nvSpPr>
        <p:spPr>
          <a:xfrm rot="10800000">
            <a:off x="1314233" y="3898821"/>
            <a:ext cx="360" cy="654840"/>
          </a:xfrm>
          <a:custGeom>
            <a:avLst/>
            <a:gdLst/>
            <a:ahLst/>
            <a:cxnLst/>
            <a:rect l="l" t="t" r="r" b="b"/>
            <a:pathLst>
              <a:path w="21600" h="21600">
                <a:moveTo>
                  <a:pt x="0" y="0"/>
                </a:moveTo>
                <a:lnTo>
                  <a:pt x="21600" y="21600"/>
                </a:lnTo>
              </a:path>
            </a:pathLst>
          </a:custGeom>
          <a:noFill/>
          <a:ln w="25560">
            <a:solidFill>
              <a:srgbClr val="245488"/>
            </a:solidFill>
            <a:miter/>
          </a:ln>
        </p:spPr>
        <p:style>
          <a:lnRef idx="0">
            <a:scrgbClr r="0" g="0" b="0"/>
          </a:lnRef>
          <a:fillRef idx="0">
            <a:scrgbClr r="0" g="0" b="0"/>
          </a:fillRef>
          <a:effectRef idx="0">
            <a:scrgbClr r="0" g="0" b="0"/>
          </a:effectRef>
          <a:fontRef idx="minor"/>
        </p:style>
      </p:sp>
      <p:sp>
        <p:nvSpPr>
          <p:cNvPr id="479" name="CustomShape 8"/>
          <p:cNvSpPr/>
          <p:nvPr/>
        </p:nvSpPr>
        <p:spPr>
          <a:xfrm rot="10800000">
            <a:off x="2947500" y="2939485"/>
            <a:ext cx="360" cy="745560"/>
          </a:xfrm>
          <a:custGeom>
            <a:avLst/>
            <a:gdLst/>
            <a:ahLst/>
            <a:cxnLst/>
            <a:rect l="l" t="t" r="r" b="b"/>
            <a:pathLst>
              <a:path w="21600" h="21600">
                <a:moveTo>
                  <a:pt x="0" y="0"/>
                </a:moveTo>
                <a:lnTo>
                  <a:pt x="21600" y="21600"/>
                </a:lnTo>
              </a:path>
            </a:pathLst>
          </a:custGeom>
          <a:noFill/>
          <a:ln w="25560">
            <a:solidFill>
              <a:srgbClr val="26935A"/>
            </a:solidFill>
            <a:miter/>
          </a:ln>
        </p:spPr>
        <p:style>
          <a:lnRef idx="0">
            <a:scrgbClr r="0" g="0" b="0"/>
          </a:lnRef>
          <a:fillRef idx="0">
            <a:scrgbClr r="0" g="0" b="0"/>
          </a:fillRef>
          <a:effectRef idx="0">
            <a:scrgbClr r="0" g="0" b="0"/>
          </a:effectRef>
          <a:fontRef idx="minor"/>
        </p:style>
      </p:sp>
      <p:sp>
        <p:nvSpPr>
          <p:cNvPr id="480" name="CustomShape 9"/>
          <p:cNvSpPr/>
          <p:nvPr/>
        </p:nvSpPr>
        <p:spPr>
          <a:xfrm rot="10800000">
            <a:off x="4528800" y="3977280"/>
            <a:ext cx="360" cy="904320"/>
          </a:xfrm>
          <a:custGeom>
            <a:avLst/>
            <a:gdLst/>
            <a:ahLst/>
            <a:cxnLst/>
            <a:rect l="l" t="t" r="r" b="b"/>
            <a:pathLst>
              <a:path w="21600" h="21600">
                <a:moveTo>
                  <a:pt x="0" y="0"/>
                </a:moveTo>
                <a:lnTo>
                  <a:pt x="21600" y="21600"/>
                </a:lnTo>
              </a:path>
            </a:pathLst>
          </a:custGeom>
          <a:noFill/>
          <a:ln w="25560">
            <a:solidFill>
              <a:srgbClr val="E5B533"/>
            </a:solidFill>
            <a:miter/>
          </a:ln>
        </p:spPr>
        <p:style>
          <a:lnRef idx="0">
            <a:scrgbClr r="0" g="0" b="0"/>
          </a:lnRef>
          <a:fillRef idx="0">
            <a:scrgbClr r="0" g="0" b="0"/>
          </a:fillRef>
          <a:effectRef idx="0">
            <a:scrgbClr r="0" g="0" b="0"/>
          </a:effectRef>
          <a:fontRef idx="minor"/>
        </p:style>
      </p:sp>
      <p:sp>
        <p:nvSpPr>
          <p:cNvPr id="481" name="CustomShape 10"/>
          <p:cNvSpPr/>
          <p:nvPr/>
        </p:nvSpPr>
        <p:spPr>
          <a:xfrm rot="10800000">
            <a:off x="6120720" y="2609365"/>
            <a:ext cx="360" cy="1075680"/>
          </a:xfrm>
          <a:custGeom>
            <a:avLst/>
            <a:gdLst/>
            <a:ahLst/>
            <a:cxnLst/>
            <a:rect l="l" t="t" r="r" b="b"/>
            <a:pathLst>
              <a:path w="21600" h="21600">
                <a:moveTo>
                  <a:pt x="0" y="0"/>
                </a:moveTo>
                <a:lnTo>
                  <a:pt x="21600" y="21600"/>
                </a:lnTo>
              </a:path>
            </a:pathLst>
          </a:custGeom>
          <a:noFill/>
          <a:ln w="25560">
            <a:solidFill>
              <a:srgbClr val="245488"/>
            </a:solidFill>
            <a:miter/>
          </a:ln>
        </p:spPr>
        <p:style>
          <a:lnRef idx="0">
            <a:scrgbClr r="0" g="0" b="0"/>
          </a:lnRef>
          <a:fillRef idx="0">
            <a:scrgbClr r="0" g="0" b="0"/>
          </a:fillRef>
          <a:effectRef idx="0">
            <a:scrgbClr r="0" g="0" b="0"/>
          </a:effectRef>
          <a:fontRef idx="minor"/>
        </p:style>
      </p:sp>
      <p:sp>
        <p:nvSpPr>
          <p:cNvPr id="482" name="CustomShape 11"/>
          <p:cNvSpPr/>
          <p:nvPr/>
        </p:nvSpPr>
        <p:spPr>
          <a:xfrm rot="10800000">
            <a:off x="7716473" y="3912628"/>
            <a:ext cx="360" cy="745560"/>
          </a:xfrm>
          <a:custGeom>
            <a:avLst/>
            <a:gdLst/>
            <a:ahLst/>
            <a:cxnLst/>
            <a:rect l="l" t="t" r="r" b="b"/>
            <a:pathLst>
              <a:path w="21600" h="21600">
                <a:moveTo>
                  <a:pt x="0" y="0"/>
                </a:moveTo>
                <a:lnTo>
                  <a:pt x="21600" y="21600"/>
                </a:lnTo>
              </a:path>
            </a:pathLst>
          </a:custGeom>
          <a:noFill/>
          <a:ln w="25560">
            <a:solidFill>
              <a:srgbClr val="26A7E0"/>
            </a:solidFill>
            <a:miter/>
          </a:ln>
        </p:spPr>
        <p:style>
          <a:lnRef idx="0">
            <a:scrgbClr r="0" g="0" b="0"/>
          </a:lnRef>
          <a:fillRef idx="0">
            <a:scrgbClr r="0" g="0" b="0"/>
          </a:fillRef>
          <a:effectRef idx="0">
            <a:scrgbClr r="0" g="0" b="0"/>
          </a:effectRef>
          <a:fontRef idx="minor"/>
        </p:style>
      </p:sp>
      <p:sp>
        <p:nvSpPr>
          <p:cNvPr id="483" name="CustomShape 12"/>
          <p:cNvSpPr/>
          <p:nvPr/>
        </p:nvSpPr>
        <p:spPr>
          <a:xfrm>
            <a:off x="530280" y="4513320"/>
            <a:ext cx="2275920" cy="53424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lstStyle/>
          <a:p>
            <a:pPr>
              <a:lnSpc>
                <a:spcPct val="80000"/>
              </a:lnSpc>
            </a:pPr>
            <a:r>
              <a:rPr lang="pt-BR" sz="1800" b="0" strike="noStrike" spc="-1" dirty="0">
                <a:solidFill>
                  <a:srgbClr val="245488"/>
                </a:solidFill>
                <a:uFill>
                  <a:solidFill>
                    <a:srgbClr val="FFFFFF"/>
                  </a:solidFill>
                </a:uFill>
                <a:latin typeface="Arial"/>
                <a:ea typeface="Arial"/>
              </a:rPr>
              <a:t>Informações do empregador (inicial)</a:t>
            </a:r>
            <a:endParaRPr lang="pt-BR" sz="1800" b="0" strike="noStrike" spc="-1" dirty="0">
              <a:solidFill>
                <a:srgbClr val="000000"/>
              </a:solidFill>
              <a:uFill>
                <a:solidFill>
                  <a:srgbClr val="FFFFFF"/>
                </a:solidFill>
              </a:uFill>
              <a:latin typeface="Arial"/>
            </a:endParaRPr>
          </a:p>
        </p:txBody>
      </p:sp>
      <p:sp>
        <p:nvSpPr>
          <p:cNvPr id="16" name="CustomShape 13"/>
          <p:cNvSpPr/>
          <p:nvPr/>
        </p:nvSpPr>
        <p:spPr>
          <a:xfrm>
            <a:off x="7480800" y="2546280"/>
            <a:ext cx="483480" cy="934200"/>
          </a:xfrm>
          <a:prstGeom prst="downArrow">
            <a:avLst>
              <a:gd name="adj1" fmla="val 15694"/>
              <a:gd name="adj2" fmla="val 50000"/>
            </a:avLst>
          </a:prstGeom>
          <a:solidFill>
            <a:srgbClr val="00B8FF"/>
          </a:solidFill>
          <a:ln w="9360">
            <a:solidFill>
              <a:schemeClr val="dk1"/>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94889997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CustomShape 1"/>
          <p:cNvSpPr/>
          <p:nvPr/>
        </p:nvSpPr>
        <p:spPr>
          <a:xfrm>
            <a:off x="2055960" y="1072440"/>
            <a:ext cx="4159800" cy="5396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pt-BR" sz="2950" b="1" strike="noStrike" spc="-1" dirty="0">
                <a:solidFill>
                  <a:srgbClr val="000080"/>
                </a:solidFill>
                <a:uFill>
                  <a:solidFill>
                    <a:srgbClr val="FFFFFF"/>
                  </a:solidFill>
                </a:uFill>
                <a:latin typeface="Verdana"/>
                <a:ea typeface="Arial"/>
              </a:rPr>
              <a:t>Eventos Periódicos</a:t>
            </a:r>
            <a:endParaRPr lang="pt-BR" sz="1800" b="0" strike="noStrike" spc="-1" dirty="0">
              <a:solidFill>
                <a:srgbClr val="000000"/>
              </a:solidFill>
              <a:uFill>
                <a:solidFill>
                  <a:srgbClr val="FFFFFF"/>
                </a:solidFill>
              </a:uFill>
              <a:latin typeface="Arial"/>
            </a:endParaRPr>
          </a:p>
        </p:txBody>
      </p:sp>
      <p:sp>
        <p:nvSpPr>
          <p:cNvPr id="548" name="CustomShape 2"/>
          <p:cNvSpPr/>
          <p:nvPr/>
        </p:nvSpPr>
        <p:spPr>
          <a:xfrm>
            <a:off x="0" y="1601640"/>
            <a:ext cx="9143280" cy="4289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pt-BR" sz="2300" b="0" strike="noStrike" spc="-1" dirty="0">
                <a:solidFill>
                  <a:srgbClr val="002060"/>
                </a:solidFill>
                <a:uFill>
                  <a:solidFill>
                    <a:srgbClr val="FFFFFF"/>
                  </a:solidFill>
                </a:uFill>
                <a:latin typeface="Times New Roman"/>
                <a:ea typeface="Arial"/>
              </a:rPr>
              <a:t>S-1200 - Remuneração de trabalhador vinculado Regime Geral de P. Social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S-1202 - Remuneração de servidor vinculado a Regime Próprio de P. Social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S-1207 - Benefícios previdenciários - RPPS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S-1210 - Pagamentos de Rendimentos do Trabalho</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S-1250 - Aquisição de Produção Rural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S-1260 - Comercialização da Produção Rural Pessoa Física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S-1270 - Contratação de Trabalhadores Avulsos Não Portuários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S-1280 - Informações Complementares aos Eventos Periódicos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S-1295 - Solicitação de Totalização para Pagamento em Contingência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S-1298 - Reabertura dos Eventos Periódicos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S-1299 - Fechamento dos Eventos Periódicos </a:t>
            </a:r>
            <a:endParaRPr lang="pt-BR" sz="1800" b="0" strike="noStrike" spc="-1" dirty="0">
              <a:solidFill>
                <a:srgbClr val="000000"/>
              </a:solidFill>
              <a:uFill>
                <a:solidFill>
                  <a:srgbClr val="FFFFFF"/>
                </a:solidFill>
              </a:uFill>
              <a:latin typeface="Arial"/>
            </a:endParaRPr>
          </a:p>
          <a:p>
            <a:pPr>
              <a:lnSpc>
                <a:spcPct val="100000"/>
              </a:lnSpc>
            </a:pPr>
            <a:r>
              <a:rPr lang="pt-BR" sz="2300" b="0" strike="noStrike" spc="-1" dirty="0">
                <a:solidFill>
                  <a:srgbClr val="002060"/>
                </a:solidFill>
                <a:uFill>
                  <a:solidFill>
                    <a:srgbClr val="FFFFFF"/>
                  </a:solidFill>
                </a:uFill>
                <a:latin typeface="Times New Roman"/>
                <a:ea typeface="Arial"/>
              </a:rPr>
              <a:t>S-1300 - Contribuição Sindical Patronal</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0147713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CustomShape 1"/>
          <p:cNvSpPr/>
          <p:nvPr/>
        </p:nvSpPr>
        <p:spPr>
          <a:xfrm>
            <a:off x="324084" y="1201303"/>
            <a:ext cx="8495832" cy="4455394"/>
          </a:xfrm>
          <a:prstGeom prst="rect">
            <a:avLst/>
          </a:prstGeom>
          <a:noFill/>
          <a:ln w="9360">
            <a:noFill/>
          </a:ln>
        </p:spPr>
        <p:style>
          <a:lnRef idx="0">
            <a:scrgbClr r="0" g="0" b="0"/>
          </a:lnRef>
          <a:fillRef idx="0">
            <a:scrgbClr r="0" g="0" b="0"/>
          </a:fillRef>
          <a:effectRef idx="0">
            <a:scrgbClr r="0" g="0" b="0"/>
          </a:effectRef>
          <a:fontRef idx="minor"/>
        </p:style>
        <p:txBody>
          <a:bodyPr lIns="72846" tIns="36275" rIns="72846" bIns="36275"/>
          <a:lstStyle/>
          <a:p>
            <a:pPr>
              <a:spcBef>
                <a:spcPts val="253"/>
              </a:spcBef>
              <a:spcAft>
                <a:spcPts val="1172"/>
              </a:spcAft>
              <a:buClr>
                <a:srgbClr val="000080"/>
              </a:buClr>
            </a:pPr>
            <a:r>
              <a:rPr lang="pt-BR" sz="2620" b="1" spc="-1" dirty="0">
                <a:solidFill>
                  <a:srgbClr val="000080"/>
                </a:solidFill>
                <a:uFill>
                  <a:solidFill>
                    <a:srgbClr val="FFFFFF"/>
                  </a:solidFill>
                </a:uFill>
                <a:latin typeface="Palatino Linotype"/>
                <a:ea typeface="Verdana"/>
              </a:rPr>
              <a:t>S-1200 – Remuneração Trabalhador RGPS;</a:t>
            </a:r>
            <a:endParaRPr lang="pt-BR" sz="2620" b="1"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 Representam as folhas de pagamento;</a:t>
            </a:r>
            <a:endParaRPr lang="pt-BR" sz="1475"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 </a:t>
            </a:r>
            <a:r>
              <a:rPr lang="pt-BR" sz="2376" b="1" spc="-1" dirty="0">
                <a:solidFill>
                  <a:srgbClr val="FF0000"/>
                </a:solidFill>
                <a:uFill>
                  <a:solidFill>
                    <a:srgbClr val="FFFFFF"/>
                  </a:solidFill>
                </a:uFill>
                <a:latin typeface="Palatino Linotype"/>
                <a:ea typeface="Verdana"/>
              </a:rPr>
              <a:t>Um arquivo para cada CPF</a:t>
            </a:r>
            <a:r>
              <a:rPr lang="pt-BR" sz="2376" spc="-1" dirty="0">
                <a:solidFill>
                  <a:srgbClr val="000080"/>
                </a:solidFill>
                <a:uFill>
                  <a:solidFill>
                    <a:srgbClr val="FFFFFF"/>
                  </a:solidFill>
                </a:uFill>
                <a:latin typeface="Palatino Linotype"/>
                <a:ea typeface="Verdana"/>
              </a:rPr>
              <a:t>;</a:t>
            </a:r>
            <a:endParaRPr lang="pt-BR" sz="1475"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 Devem ser informados cada item que compõe a remuneração – vencimentos, descontos e rubricas informativas;</a:t>
            </a:r>
            <a:endParaRPr lang="pt-BR" sz="1475"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Base única p/ apuração da CP, IRRF e FGTS;</a:t>
            </a: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Obrigatório para trabalhadores ativos informados no S-2200. TSVE sem remuneração geram alerta, mas não impedem o fechamento da folha (S-1299).</a:t>
            </a:r>
            <a:endParaRPr lang="pt-BR" sz="1475"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285441468"/>
      </p:ext>
    </p:extLst>
  </p:cSld>
  <p:clrMapOvr>
    <a:masterClrMapping/>
  </p:clrMapOvr>
  <p:transition>
    <p:dissolve/>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465683" y="1986164"/>
            <a:ext cx="8495832" cy="3869088"/>
          </a:xfrm>
          <a:prstGeom prst="rect">
            <a:avLst/>
          </a:prstGeom>
          <a:noFill/>
          <a:ln w="9360">
            <a:noFill/>
          </a:ln>
        </p:spPr>
        <p:style>
          <a:lnRef idx="0">
            <a:scrgbClr r="0" g="0" b="0"/>
          </a:lnRef>
          <a:fillRef idx="0">
            <a:scrgbClr r="0" g="0" b="0"/>
          </a:fillRef>
          <a:effectRef idx="0">
            <a:scrgbClr r="0" g="0" b="0"/>
          </a:effectRef>
          <a:fontRef idx="minor"/>
        </p:style>
        <p:txBody>
          <a:bodyPr lIns="72846" tIns="36275" rIns="72846" bIns="36275"/>
          <a:lstStyle/>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Permitir a informação de pagamento dos valores devidos ao trabalhador, conforme demonstrativos de valores devidos dos eventos remuneratórios;</a:t>
            </a:r>
            <a:endParaRPr lang="pt-BR" sz="1475"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Apurar, em conjunto com os eventos remuneratórios, o rendimento tributável e não tributável;</a:t>
            </a:r>
            <a:endParaRPr lang="pt-BR" sz="1475"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Apurar deduções e isenções;</a:t>
            </a:r>
            <a:endParaRPr lang="pt-BR" sz="1475" spc="-1" dirty="0">
              <a:solidFill>
                <a:srgbClr val="000000"/>
              </a:solidFill>
              <a:uFill>
                <a:solidFill>
                  <a:srgbClr val="FFFFFF"/>
                </a:solidFill>
              </a:uFill>
              <a:latin typeface="Arial"/>
            </a:endParaRPr>
          </a:p>
          <a:p>
            <a:pPr marL="446497" lvl="1" indent="-176947">
              <a:spcBef>
                <a:spcPts val="253"/>
              </a:spcBef>
              <a:spcAft>
                <a:spcPts val="1172"/>
              </a:spcAft>
              <a:buClr>
                <a:srgbClr val="000080"/>
              </a:buClr>
              <a:buFont typeface="Wingdings" charset="2"/>
              <a:buChar char=""/>
            </a:pPr>
            <a:r>
              <a:rPr lang="pt-BR" sz="2376" spc="-1" dirty="0">
                <a:solidFill>
                  <a:srgbClr val="000080"/>
                </a:solidFill>
                <a:uFill>
                  <a:solidFill>
                    <a:srgbClr val="FFFFFF"/>
                  </a:solidFill>
                </a:uFill>
                <a:latin typeface="Palatino Linotype"/>
                <a:ea typeface="Verdana"/>
              </a:rPr>
              <a:t>Apurar o IRRF devido.</a:t>
            </a:r>
            <a:endParaRPr lang="pt-BR" sz="1475" spc="-1" dirty="0">
              <a:solidFill>
                <a:srgbClr val="000000"/>
              </a:solidFill>
              <a:uFill>
                <a:solidFill>
                  <a:srgbClr val="FFFFFF"/>
                </a:solidFill>
              </a:uFill>
              <a:latin typeface="Arial"/>
            </a:endParaRPr>
          </a:p>
        </p:txBody>
      </p:sp>
      <p:sp>
        <p:nvSpPr>
          <p:cNvPr id="90" name="CustomShape 2"/>
          <p:cNvSpPr/>
          <p:nvPr/>
        </p:nvSpPr>
        <p:spPr>
          <a:xfrm>
            <a:off x="406698" y="1232637"/>
            <a:ext cx="7797751" cy="524962"/>
          </a:xfrm>
          <a:prstGeom prst="rect">
            <a:avLst/>
          </a:prstGeom>
          <a:noFill/>
          <a:ln w="9360">
            <a:noFill/>
          </a:ln>
        </p:spPr>
        <p:style>
          <a:lnRef idx="0">
            <a:scrgbClr r="0" g="0" b="0"/>
          </a:lnRef>
          <a:fillRef idx="0">
            <a:scrgbClr r="0" g="0" b="0"/>
          </a:fillRef>
          <a:effectRef idx="0">
            <a:scrgbClr r="0" g="0" b="0"/>
          </a:effectRef>
          <a:fontRef idx="minor"/>
        </p:style>
        <p:txBody>
          <a:bodyPr lIns="72846" tIns="36275" rIns="72846" bIns="36275"/>
          <a:lstStyle/>
          <a:p>
            <a:pPr>
              <a:spcBef>
                <a:spcPts val="253"/>
              </a:spcBef>
              <a:spcAft>
                <a:spcPts val="720"/>
              </a:spcAft>
            </a:pPr>
            <a:r>
              <a:rPr lang="pt-BR" sz="2621" b="1" spc="-1" dirty="0">
                <a:solidFill>
                  <a:srgbClr val="000080"/>
                </a:solidFill>
                <a:uFill>
                  <a:solidFill>
                    <a:srgbClr val="FFFFFF"/>
                  </a:solidFill>
                </a:uFill>
                <a:latin typeface="Palatino Linotype"/>
                <a:ea typeface="Verdana"/>
              </a:rPr>
              <a:t>S-1210 – Pagamentos de Rendimentos do Trabalho</a:t>
            </a:r>
            <a:endParaRPr lang="pt-BR" sz="1475"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708767447"/>
      </p:ext>
    </p:extLst>
  </p:cSld>
  <p:clrMapOvr>
    <a:masterClrMapping/>
  </p:clrMapOvr>
  <p:transition>
    <p:dissolve/>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a:off x="465683" y="1876158"/>
            <a:ext cx="8495832" cy="4163421"/>
          </a:xfrm>
          <a:prstGeom prst="rect">
            <a:avLst/>
          </a:prstGeom>
          <a:noFill/>
          <a:ln w="9360">
            <a:noFill/>
          </a:ln>
        </p:spPr>
        <p:style>
          <a:lnRef idx="0">
            <a:scrgbClr r="0" g="0" b="0"/>
          </a:lnRef>
          <a:fillRef idx="0">
            <a:scrgbClr r="0" g="0" b="0"/>
          </a:fillRef>
          <a:effectRef idx="0">
            <a:scrgbClr r="0" g="0" b="0"/>
          </a:effectRef>
          <a:fontRef idx="minor"/>
        </p:style>
        <p:txBody>
          <a:bodyPr lIns="72846" tIns="36275" rIns="72846" bIns="36275"/>
          <a:lstStyle/>
          <a:p>
            <a:pPr marL="176947"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 S-1299 – Fechamento dos Eventos Periódicos:</a:t>
            </a:r>
            <a:endParaRPr lang="pt-BR" sz="2200" spc="-1" dirty="0">
              <a:solidFill>
                <a:srgbClr val="000000"/>
              </a:solidFill>
              <a:uFill>
                <a:solidFill>
                  <a:srgbClr val="FFFFFF"/>
                </a:solidFill>
              </a:uFill>
              <a:latin typeface="Arial"/>
            </a:endParaRPr>
          </a:p>
          <a:p>
            <a:pPr marL="446497" lvl="1"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 Define o encerramento da transmissão de eventos periódicos;</a:t>
            </a:r>
            <a:endParaRPr lang="pt-BR" sz="2200" spc="-1" dirty="0">
              <a:solidFill>
                <a:srgbClr val="000000"/>
              </a:solidFill>
              <a:uFill>
                <a:solidFill>
                  <a:srgbClr val="FFFFFF"/>
                </a:solidFill>
              </a:uFill>
              <a:latin typeface="Arial"/>
            </a:endParaRPr>
          </a:p>
          <a:p>
            <a:pPr marL="446497" lvl="1"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 Aciona a geração dos eventos S-5011 e S-5012 (Totalizadores de CP e IRRF do empregador);</a:t>
            </a:r>
            <a:endParaRPr lang="pt-BR" sz="2200" spc="-1" dirty="0">
              <a:solidFill>
                <a:srgbClr val="000000"/>
              </a:solidFill>
              <a:uFill>
                <a:solidFill>
                  <a:srgbClr val="FFFFFF"/>
                </a:solidFill>
              </a:uFill>
              <a:latin typeface="Arial"/>
            </a:endParaRPr>
          </a:p>
          <a:p>
            <a:pPr marL="176947"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Situação de “</a:t>
            </a:r>
            <a:r>
              <a:rPr lang="pt-BR" sz="2200" b="1" spc="-1" dirty="0">
                <a:solidFill>
                  <a:srgbClr val="000080"/>
                </a:solidFill>
                <a:uFill>
                  <a:solidFill>
                    <a:srgbClr val="FFFFFF"/>
                  </a:solidFill>
                </a:uFill>
                <a:latin typeface="Palatino Linotype"/>
                <a:ea typeface="Verdana"/>
              </a:rPr>
              <a:t>Sem movimento</a:t>
            </a:r>
            <a:r>
              <a:rPr lang="pt-BR" sz="2200" spc="-1" dirty="0">
                <a:solidFill>
                  <a:srgbClr val="000080"/>
                </a:solidFill>
                <a:uFill>
                  <a:solidFill>
                    <a:srgbClr val="FFFFFF"/>
                  </a:solidFill>
                </a:uFill>
                <a:latin typeface="Palatino Linotype"/>
                <a:ea typeface="Verdana"/>
              </a:rPr>
              <a:t>”:</a:t>
            </a:r>
            <a:endParaRPr lang="pt-BR" sz="2200" spc="-1" dirty="0">
              <a:solidFill>
                <a:srgbClr val="000000"/>
              </a:solidFill>
              <a:uFill>
                <a:solidFill>
                  <a:srgbClr val="FFFFFF"/>
                </a:solidFill>
              </a:uFill>
            </a:endParaRPr>
          </a:p>
          <a:p>
            <a:pPr marL="446497" lvl="1"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Se não houver informação a ser enviada, para o grupo de eventos periódicos S-1200 a S-1299;</a:t>
            </a:r>
            <a:endParaRPr lang="pt-BR" sz="2200" spc="-1" dirty="0">
              <a:solidFill>
                <a:srgbClr val="000000"/>
              </a:solidFill>
              <a:uFill>
                <a:solidFill>
                  <a:srgbClr val="FFFFFF"/>
                </a:solidFill>
              </a:uFill>
            </a:endParaRPr>
          </a:p>
          <a:p>
            <a:pPr marL="446497" lvl="1"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Deve-se enviar o S-1299 - Fechamento dos Eventos Periódicos como sem movimento na primeira competência do ano em que esta situação ocorrer;</a:t>
            </a:r>
            <a:endParaRPr lang="pt-BR" sz="2200" spc="-1" dirty="0">
              <a:solidFill>
                <a:srgbClr val="000000"/>
              </a:solidFill>
              <a:uFill>
                <a:solidFill>
                  <a:srgbClr val="FFFFFF"/>
                </a:solidFill>
              </a:uFill>
            </a:endParaRPr>
          </a:p>
          <a:p>
            <a:pPr marL="446497" lvl="1"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Todo mês de janeiro deve-se repetir este procedimento, caso a situação sem movimento persista nos anos seguintes;</a:t>
            </a:r>
          </a:p>
          <a:p>
            <a:pPr marL="446497" lvl="1" indent="-176947">
              <a:spcBef>
                <a:spcPts val="600"/>
              </a:spcBef>
              <a:buClr>
                <a:srgbClr val="000080"/>
              </a:buClr>
              <a:buFont typeface="Wingdings" charset="2"/>
              <a:buChar char=""/>
            </a:pPr>
            <a:r>
              <a:rPr lang="pt-BR" sz="2200" spc="-1" dirty="0">
                <a:solidFill>
                  <a:srgbClr val="000080"/>
                </a:solidFill>
                <a:uFill>
                  <a:solidFill>
                    <a:srgbClr val="FFFFFF"/>
                  </a:solidFill>
                </a:uFill>
                <a:latin typeface="Palatino Linotype"/>
                <a:ea typeface="Verdana"/>
              </a:rPr>
              <a:t>Apenas status “Baixada” está dispensado desse procedimento; </a:t>
            </a:r>
          </a:p>
        </p:txBody>
      </p:sp>
      <p:sp>
        <p:nvSpPr>
          <p:cNvPr id="55" name="CustomShape 2"/>
          <p:cNvSpPr/>
          <p:nvPr/>
        </p:nvSpPr>
        <p:spPr>
          <a:xfrm>
            <a:off x="406698" y="1232637"/>
            <a:ext cx="7797751" cy="524962"/>
          </a:xfrm>
          <a:prstGeom prst="rect">
            <a:avLst/>
          </a:prstGeom>
          <a:noFill/>
          <a:ln w="9360">
            <a:noFill/>
          </a:ln>
        </p:spPr>
        <p:style>
          <a:lnRef idx="0">
            <a:scrgbClr r="0" g="0" b="0"/>
          </a:lnRef>
          <a:fillRef idx="0">
            <a:scrgbClr r="0" g="0" b="0"/>
          </a:fillRef>
          <a:effectRef idx="0">
            <a:scrgbClr r="0" g="0" b="0"/>
          </a:effectRef>
          <a:fontRef idx="minor"/>
        </p:style>
        <p:txBody>
          <a:bodyPr lIns="72846" tIns="36275" rIns="72846" bIns="36275"/>
          <a:lstStyle/>
          <a:p>
            <a:pPr>
              <a:spcBef>
                <a:spcPts val="253"/>
              </a:spcBef>
              <a:spcAft>
                <a:spcPts val="720"/>
              </a:spcAft>
            </a:pPr>
            <a:r>
              <a:rPr lang="pt-BR" sz="3113" b="1" spc="-1" dirty="0">
                <a:solidFill>
                  <a:srgbClr val="000080"/>
                </a:solidFill>
                <a:uFill>
                  <a:solidFill>
                    <a:srgbClr val="FFFFFF"/>
                  </a:solidFill>
                </a:uFill>
                <a:latin typeface="Palatino Linotype"/>
                <a:ea typeface="Verdana"/>
              </a:rPr>
              <a:t>Movimento</a:t>
            </a:r>
            <a:endParaRPr lang="pt-BR" sz="1475"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49805041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Imagem 19"/>
          <p:cNvPicPr/>
          <p:nvPr/>
        </p:nvPicPr>
        <p:blipFill>
          <a:blip r:embed="rId3"/>
          <a:stretch/>
        </p:blipFill>
        <p:spPr>
          <a:xfrm>
            <a:off x="884903" y="2684206"/>
            <a:ext cx="7816895" cy="3922236"/>
          </a:xfrm>
          <a:prstGeom prst="rect">
            <a:avLst/>
          </a:prstGeom>
          <a:ln>
            <a:noFill/>
          </a:ln>
        </p:spPr>
      </p:pic>
      <p:sp>
        <p:nvSpPr>
          <p:cNvPr id="102" name="CustomShape 1"/>
          <p:cNvSpPr/>
          <p:nvPr/>
        </p:nvSpPr>
        <p:spPr>
          <a:xfrm>
            <a:off x="524041" y="1130281"/>
            <a:ext cx="8259599" cy="634673"/>
          </a:xfrm>
          <a:prstGeom prst="rect">
            <a:avLst/>
          </a:prstGeom>
          <a:noFill/>
          <a:ln w="9360">
            <a:noFill/>
          </a:ln>
        </p:spPr>
        <p:style>
          <a:lnRef idx="0">
            <a:scrgbClr r="0" g="0" b="0"/>
          </a:lnRef>
          <a:fillRef idx="0">
            <a:scrgbClr r="0" g="0" b="0"/>
          </a:fillRef>
          <a:effectRef idx="0">
            <a:scrgbClr r="0" g="0" b="0"/>
          </a:effectRef>
          <a:fontRef idx="minor"/>
        </p:style>
        <p:txBody>
          <a:bodyPr lIns="72846" tIns="36275" rIns="72846" bIns="36275"/>
          <a:lstStyle/>
          <a:p>
            <a:pPr marL="446497" lvl="1" indent="-176947">
              <a:spcBef>
                <a:spcPts val="253"/>
              </a:spcBef>
              <a:spcAft>
                <a:spcPts val="1172"/>
              </a:spcAft>
              <a:buClr>
                <a:srgbClr val="000080"/>
              </a:buClr>
              <a:buFont typeface="Wingdings" charset="2"/>
              <a:buChar char=""/>
            </a:pPr>
            <a:r>
              <a:rPr lang="pt-BR" sz="2400" b="1" spc="-1" dirty="0">
                <a:solidFill>
                  <a:srgbClr val="000080"/>
                </a:solidFill>
                <a:uFill>
                  <a:solidFill>
                    <a:srgbClr val="FFFFFF"/>
                  </a:solidFill>
                </a:uFill>
                <a:latin typeface="Palatino Linotype"/>
                <a:ea typeface="Verdana"/>
              </a:rPr>
              <a:t>Eventos remuneratórios - regime de competência;</a:t>
            </a:r>
            <a:endParaRPr lang="pt-BR" sz="1600" b="1" spc="-1" dirty="0">
              <a:solidFill>
                <a:srgbClr val="000000"/>
              </a:solidFill>
              <a:uFill>
                <a:solidFill>
                  <a:srgbClr val="FFFFFF"/>
                </a:solidFill>
              </a:uFill>
            </a:endParaRPr>
          </a:p>
          <a:p>
            <a:pPr marL="446497" lvl="1" indent="-176947">
              <a:spcBef>
                <a:spcPts val="253"/>
              </a:spcBef>
              <a:spcAft>
                <a:spcPts val="1172"/>
              </a:spcAft>
              <a:buClr>
                <a:srgbClr val="000080"/>
              </a:buClr>
              <a:buFont typeface="Wingdings" charset="2"/>
              <a:buChar char=""/>
            </a:pPr>
            <a:r>
              <a:rPr lang="pt-BR" sz="2400" b="1" spc="-1" dirty="0">
                <a:solidFill>
                  <a:srgbClr val="000080"/>
                </a:solidFill>
                <a:uFill>
                  <a:solidFill>
                    <a:srgbClr val="FFFFFF"/>
                  </a:solidFill>
                </a:uFill>
                <a:latin typeface="Palatino Linotype"/>
                <a:ea typeface="Verdana"/>
              </a:rPr>
              <a:t>Evento de pagamentos - regime de caixa.</a:t>
            </a:r>
            <a:endParaRPr lang="pt-BR" sz="1600" b="1" spc="-1" dirty="0">
              <a:solidFill>
                <a:srgbClr val="000000"/>
              </a:solidFill>
              <a:uFill>
                <a:solidFill>
                  <a:srgbClr val="FFFFFF"/>
                </a:solidFill>
              </a:uFill>
            </a:endParaRPr>
          </a:p>
        </p:txBody>
      </p:sp>
    </p:spTree>
    <p:extLst>
      <p:ext uri="{BB962C8B-B14F-4D97-AF65-F5344CB8AC3E}">
        <p14:creationId xmlns:p14="http://schemas.microsoft.com/office/powerpoint/2010/main" val="3472573127"/>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 name="Shape 705"/>
          <p:cNvPicPr/>
          <p:nvPr/>
        </p:nvPicPr>
        <p:blipFill>
          <a:blip r:embed="rId2"/>
          <a:stretch/>
        </p:blipFill>
        <p:spPr>
          <a:xfrm>
            <a:off x="652320" y="1414440"/>
            <a:ext cx="7887600" cy="4577760"/>
          </a:xfrm>
          <a:prstGeom prst="rect">
            <a:avLst/>
          </a:prstGeom>
          <a:ln>
            <a:noFill/>
          </a:ln>
        </p:spPr>
      </p:pic>
    </p:spTree>
    <p:extLst>
      <p:ext uri="{BB962C8B-B14F-4D97-AF65-F5344CB8AC3E}">
        <p14:creationId xmlns:p14="http://schemas.microsoft.com/office/powerpoint/2010/main" val="2847186237"/>
      </p:ext>
    </p:extLst>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1"/>
        <p:cNvGrpSpPr/>
        <p:nvPr/>
      </p:nvGrpSpPr>
      <p:grpSpPr>
        <a:xfrm>
          <a:off x="0" y="0"/>
          <a:ext cx="0" cy="0"/>
          <a:chOff x="0" y="0"/>
          <a:chExt cx="0" cy="0"/>
        </a:xfrm>
      </p:grpSpPr>
      <p:sp>
        <p:nvSpPr>
          <p:cNvPr id="292" name="Google Shape;292;p52"/>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informar remunerações de Convenção Coletiva assinada fora do prazo (meses após data base)? </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deverá ser utilizado o grupo {infoPerAnt} do evento S-1200/S-2299.</a:t>
            </a:r>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293" name="Google Shape;293;p52"/>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S-2299 - Dúvidas dos empregadores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7"/>
        <p:cNvGrpSpPr/>
        <p:nvPr/>
      </p:nvGrpSpPr>
      <p:grpSpPr>
        <a:xfrm>
          <a:off x="0" y="0"/>
          <a:ext cx="0" cy="0"/>
          <a:chOff x="0" y="0"/>
          <a:chExt cx="0" cy="0"/>
        </a:xfrm>
      </p:grpSpPr>
      <p:sp>
        <p:nvSpPr>
          <p:cNvPr id="298" name="Google Shape;298;p53"/>
          <p:cNvSpPr txBox="1"/>
          <p:nvPr/>
        </p:nvSpPr>
        <p:spPr>
          <a:xfrm>
            <a:off x="628650" y="2011362"/>
            <a:ext cx="7886700" cy="409416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200"/>
              <a:buFont typeface="Arial"/>
              <a:buNone/>
            </a:pPr>
            <a:endParaRPr sz="2200" b="1" i="0" u="none">
              <a:solidFill>
                <a:srgbClr val="000080"/>
              </a:solidFill>
              <a:latin typeface="Arial"/>
              <a:ea typeface="Arial"/>
              <a:cs typeface="Arial"/>
              <a:sym typeface="Arial"/>
            </a:endParaRPr>
          </a:p>
          <a:p>
            <a:pPr marL="0" marR="0" lvl="0" indent="0" algn="just" rtl="0">
              <a:lnSpc>
                <a:spcPct val="100000"/>
              </a:lnSpc>
              <a:spcBef>
                <a:spcPts val="0"/>
              </a:spcBef>
              <a:spcAft>
                <a:spcPts val="0"/>
              </a:spcAft>
              <a:buClr>
                <a:srgbClr val="000080"/>
              </a:buClr>
              <a:buSzPts val="2200"/>
              <a:buFont typeface="Arial"/>
              <a:buNone/>
            </a:pPr>
            <a:r>
              <a:rPr lang="en-US" sz="2200" b="1" i="0" u="none">
                <a:solidFill>
                  <a:srgbClr val="000080"/>
                </a:solidFill>
                <a:latin typeface="Arial"/>
                <a:ea typeface="Arial"/>
                <a:cs typeface="Arial"/>
                <a:sym typeface="Arial"/>
              </a:rPr>
              <a:t>Campo {tpAcConv} – </a:t>
            </a:r>
            <a:r>
              <a:rPr lang="en-US" sz="2200" b="0" i="0" u="none">
                <a:solidFill>
                  <a:srgbClr val="000080"/>
                </a:solidFill>
                <a:latin typeface="Arial"/>
                <a:ea typeface="Arial"/>
                <a:cs typeface="Arial"/>
                <a:sym typeface="Arial"/>
              </a:rPr>
              <a:t>Tipo de instrumento ou situação ensejadora da remuneração relativa a períodos anteriores:</a:t>
            </a:r>
            <a:endParaRPr/>
          </a:p>
          <a:p>
            <a:pPr marL="0" marR="0" lvl="0" indent="0" algn="l" rtl="0">
              <a:lnSpc>
                <a:spcPct val="100000"/>
              </a:lnSpc>
              <a:spcBef>
                <a:spcPts val="0"/>
              </a:spcBef>
              <a:spcAft>
                <a:spcPts val="0"/>
              </a:spcAft>
              <a:buClr>
                <a:srgbClr val="000080"/>
              </a:buClr>
              <a:buSzPts val="2200"/>
              <a:buFont typeface="Arial"/>
              <a:buNone/>
            </a:pPr>
            <a:r>
              <a:rPr lang="en-US" sz="2200" b="0" i="0" u="none">
                <a:solidFill>
                  <a:srgbClr val="000080"/>
                </a:solidFill>
                <a:latin typeface="Arial"/>
                <a:ea typeface="Arial"/>
                <a:cs typeface="Arial"/>
                <a:sym typeface="Arial"/>
              </a:rPr>
              <a:t>A - ACT;</a:t>
            </a:r>
            <a:endParaRPr/>
          </a:p>
          <a:p>
            <a:pPr marL="0" marR="0" lvl="0" indent="0" algn="l" rtl="0">
              <a:lnSpc>
                <a:spcPct val="100000"/>
              </a:lnSpc>
              <a:spcBef>
                <a:spcPts val="0"/>
              </a:spcBef>
              <a:spcAft>
                <a:spcPts val="0"/>
              </a:spcAft>
              <a:buClr>
                <a:srgbClr val="000080"/>
              </a:buClr>
              <a:buSzPts val="2200"/>
              <a:buFont typeface="Arial"/>
              <a:buNone/>
            </a:pPr>
            <a:r>
              <a:rPr lang="en-US" sz="2200" b="0" i="0" u="none">
                <a:solidFill>
                  <a:srgbClr val="000080"/>
                </a:solidFill>
                <a:latin typeface="Arial"/>
                <a:ea typeface="Arial"/>
                <a:cs typeface="Arial"/>
                <a:sym typeface="Arial"/>
              </a:rPr>
              <a:t>B - Legislação federal, estadual, municipal ou distrital;</a:t>
            </a:r>
            <a:endParaRPr/>
          </a:p>
          <a:p>
            <a:pPr marL="0" marR="0" lvl="0" indent="0" algn="l" rtl="0">
              <a:lnSpc>
                <a:spcPct val="100000"/>
              </a:lnSpc>
              <a:spcBef>
                <a:spcPts val="0"/>
              </a:spcBef>
              <a:spcAft>
                <a:spcPts val="0"/>
              </a:spcAft>
              <a:buClr>
                <a:srgbClr val="000080"/>
              </a:buClr>
              <a:buSzPts val="2200"/>
              <a:buFont typeface="Arial"/>
              <a:buNone/>
            </a:pPr>
            <a:r>
              <a:rPr lang="en-US" sz="2200" b="0" i="0" u="sng">
                <a:solidFill>
                  <a:srgbClr val="000080"/>
                </a:solidFill>
                <a:latin typeface="Arial"/>
                <a:ea typeface="Arial"/>
                <a:cs typeface="Arial"/>
                <a:sym typeface="Arial"/>
              </a:rPr>
              <a:t>C - Convenção Coletiva de Trabalho;</a:t>
            </a:r>
            <a:endParaRPr/>
          </a:p>
          <a:p>
            <a:pPr marL="0" marR="0" lvl="0" indent="0" algn="l" rtl="0">
              <a:lnSpc>
                <a:spcPct val="100000"/>
              </a:lnSpc>
              <a:spcBef>
                <a:spcPts val="0"/>
              </a:spcBef>
              <a:spcAft>
                <a:spcPts val="0"/>
              </a:spcAft>
              <a:buClr>
                <a:srgbClr val="000080"/>
              </a:buClr>
              <a:buSzPts val="2200"/>
              <a:buFont typeface="Arial"/>
              <a:buNone/>
            </a:pPr>
            <a:r>
              <a:rPr lang="en-US" sz="2200" b="0" i="0" u="none">
                <a:solidFill>
                  <a:srgbClr val="000080"/>
                </a:solidFill>
                <a:latin typeface="Arial"/>
                <a:ea typeface="Arial"/>
                <a:cs typeface="Arial"/>
                <a:sym typeface="Arial"/>
              </a:rPr>
              <a:t>D - Sentença normativa (dissídio);</a:t>
            </a:r>
            <a:endParaRPr/>
          </a:p>
          <a:p>
            <a:pPr marL="0" marR="0" lvl="0" indent="0" algn="l" rtl="0">
              <a:lnSpc>
                <a:spcPct val="100000"/>
              </a:lnSpc>
              <a:spcBef>
                <a:spcPts val="0"/>
              </a:spcBef>
              <a:spcAft>
                <a:spcPts val="0"/>
              </a:spcAft>
              <a:buClr>
                <a:srgbClr val="000080"/>
              </a:buClr>
              <a:buSzPts val="2200"/>
              <a:buFont typeface="Arial"/>
              <a:buNone/>
            </a:pPr>
            <a:r>
              <a:rPr lang="en-US" sz="2200" b="0" i="0" u="none">
                <a:solidFill>
                  <a:srgbClr val="000080"/>
                </a:solidFill>
                <a:latin typeface="Arial"/>
                <a:ea typeface="Arial"/>
                <a:cs typeface="Arial"/>
                <a:sym typeface="Arial"/>
              </a:rPr>
              <a:t>E - Conversão de licença saúde em acidente de trabalho;</a:t>
            </a:r>
            <a:endParaRPr/>
          </a:p>
          <a:p>
            <a:pPr marL="0" marR="0" lvl="0" indent="0" algn="just" rtl="0">
              <a:lnSpc>
                <a:spcPct val="100000"/>
              </a:lnSpc>
              <a:spcBef>
                <a:spcPts val="0"/>
              </a:spcBef>
              <a:spcAft>
                <a:spcPts val="0"/>
              </a:spcAft>
              <a:buClr>
                <a:srgbClr val="000080"/>
              </a:buClr>
              <a:buSzPts val="2200"/>
              <a:buFont typeface="Arial"/>
              <a:buNone/>
            </a:pPr>
            <a:r>
              <a:rPr lang="en-US" sz="2200" b="0" i="0" u="none">
                <a:solidFill>
                  <a:srgbClr val="000080"/>
                </a:solidFill>
                <a:latin typeface="Arial"/>
                <a:ea typeface="Arial"/>
                <a:cs typeface="Arial"/>
                <a:sym typeface="Arial"/>
              </a:rPr>
              <a:t>F - Outras verbas devidas após o desligamento </a:t>
            </a:r>
            <a:endParaRPr/>
          </a:p>
          <a:p>
            <a:pPr marL="0" marR="0" lvl="0" indent="0" algn="just" rtl="0">
              <a:lnSpc>
                <a:spcPct val="100000"/>
              </a:lnSpc>
              <a:spcBef>
                <a:spcPts val="0"/>
              </a:spcBef>
              <a:spcAft>
                <a:spcPts val="0"/>
              </a:spcAft>
              <a:buClr>
                <a:srgbClr val="000000"/>
              </a:buClr>
              <a:buSzPts val="2200"/>
              <a:buFont typeface="Arial"/>
              <a:buNone/>
            </a:pPr>
            <a:endParaRPr sz="2200" b="0" i="0" u="none">
              <a:solidFill>
                <a:srgbClr val="000080"/>
              </a:solidFill>
              <a:latin typeface="Arial"/>
              <a:ea typeface="Arial"/>
              <a:cs typeface="Arial"/>
              <a:sym typeface="Arial"/>
            </a:endParaRPr>
          </a:p>
          <a:p>
            <a:pPr marL="0" marR="0" lvl="0" indent="0" algn="just" rtl="0">
              <a:lnSpc>
                <a:spcPct val="100000"/>
              </a:lnSpc>
              <a:spcBef>
                <a:spcPts val="0"/>
              </a:spcBef>
              <a:spcAft>
                <a:spcPts val="0"/>
              </a:spcAft>
              <a:buClr>
                <a:srgbClr val="000080"/>
              </a:buClr>
              <a:buSzPts val="2000"/>
              <a:buFont typeface="Arial"/>
              <a:buNone/>
            </a:pPr>
            <a:r>
              <a:rPr lang="en-US" sz="2000" b="0" i="0" u="sng">
                <a:solidFill>
                  <a:srgbClr val="000080"/>
                </a:solidFill>
                <a:latin typeface="Arial"/>
                <a:ea typeface="Arial"/>
                <a:cs typeface="Arial"/>
                <a:sym typeface="Arial"/>
              </a:rPr>
              <a:t>OBS:</a:t>
            </a:r>
            <a:r>
              <a:rPr lang="en-US" sz="2000" b="0" i="0" u="none">
                <a:solidFill>
                  <a:srgbClr val="000080"/>
                </a:solidFill>
                <a:latin typeface="Arial"/>
                <a:ea typeface="Arial"/>
                <a:cs typeface="Arial"/>
                <a:sym typeface="Arial"/>
              </a:rPr>
              <a:t> O valor [F] acima citado somente existe no evento S-1200.</a:t>
            </a:r>
            <a:endParaRPr/>
          </a:p>
          <a:p>
            <a:pPr marL="0" marR="0" lvl="0" indent="0" algn="just" rtl="0">
              <a:lnSpc>
                <a:spcPct val="100000"/>
              </a:lnSpc>
              <a:spcBef>
                <a:spcPts val="0"/>
              </a:spcBef>
              <a:spcAft>
                <a:spcPts val="0"/>
              </a:spcAft>
              <a:buClr>
                <a:srgbClr val="000000"/>
              </a:buClr>
              <a:buSzPts val="2200"/>
              <a:buFont typeface="Arial"/>
              <a:buNone/>
            </a:pPr>
            <a:endParaRPr sz="2200" b="0" i="0" u="none">
              <a:solidFill>
                <a:srgbClr val="000080"/>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a:solidFill>
                <a:srgbClr val="000080"/>
              </a:solidFill>
              <a:latin typeface="Arial"/>
              <a:ea typeface="Arial"/>
              <a:cs typeface="Arial"/>
              <a:sym typeface="Arial"/>
            </a:endParaRPr>
          </a:p>
        </p:txBody>
      </p:sp>
      <p:sp>
        <p:nvSpPr>
          <p:cNvPr id="299" name="Google Shape;299;p53"/>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S-2299 - Dúvidas dos empregadores (períodos anteriores)</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3"/>
        <p:cNvGrpSpPr/>
        <p:nvPr/>
      </p:nvGrpSpPr>
      <p:grpSpPr>
        <a:xfrm>
          <a:off x="0" y="0"/>
          <a:ext cx="0" cy="0"/>
          <a:chOff x="0" y="0"/>
          <a:chExt cx="0" cy="0"/>
        </a:xfrm>
      </p:grpSpPr>
      <p:sp>
        <p:nvSpPr>
          <p:cNvPr id="304" name="Google Shape;304;p54"/>
          <p:cNvSpPr txBox="1"/>
          <p:nvPr/>
        </p:nvSpPr>
        <p:spPr>
          <a:xfrm>
            <a:off x="628650" y="1976437"/>
            <a:ext cx="7896225" cy="439578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200"/>
              <a:buFont typeface="Arial"/>
              <a:buNone/>
            </a:pPr>
            <a:endParaRPr sz="2200" b="1" i="0" u="none">
              <a:solidFill>
                <a:srgbClr val="000080"/>
              </a:solidFill>
              <a:latin typeface="Arial"/>
              <a:ea typeface="Arial"/>
              <a:cs typeface="Arial"/>
              <a:sym typeface="Arial"/>
            </a:endParaRPr>
          </a:p>
          <a:p>
            <a:pPr marL="0" marR="0" lvl="0" indent="0" algn="just" rtl="0">
              <a:lnSpc>
                <a:spcPct val="100000"/>
              </a:lnSpc>
              <a:spcBef>
                <a:spcPts val="0"/>
              </a:spcBef>
              <a:spcAft>
                <a:spcPts val="0"/>
              </a:spcAft>
              <a:buClr>
                <a:srgbClr val="000080"/>
              </a:buClr>
              <a:buSzPts val="2200"/>
              <a:buFont typeface="Arial"/>
              <a:buNone/>
            </a:pPr>
            <a:r>
              <a:rPr lang="en-US" sz="2200" b="1" i="0" u="none">
                <a:solidFill>
                  <a:srgbClr val="000080"/>
                </a:solidFill>
                <a:latin typeface="Arial"/>
                <a:ea typeface="Arial"/>
                <a:cs typeface="Arial"/>
                <a:sym typeface="Arial"/>
              </a:rPr>
              <a:t>Campo {dtAcConv} – </a:t>
            </a:r>
            <a:r>
              <a:rPr lang="en-US" sz="2200" b="0" i="0" u="none">
                <a:solidFill>
                  <a:srgbClr val="000080"/>
                </a:solidFill>
                <a:latin typeface="Arial"/>
                <a:ea typeface="Arial"/>
                <a:cs typeface="Arial"/>
                <a:sym typeface="Arial"/>
              </a:rPr>
              <a:t>Data da assinatura do acordo, convenção coletiva, sentença normativa ou da conversão da licença saúde em acidente de trabalho.</a:t>
            </a:r>
            <a:endParaRPr/>
          </a:p>
          <a:p>
            <a:pPr marL="0" marR="0" lvl="0" indent="0" algn="just" rtl="0">
              <a:lnSpc>
                <a:spcPct val="100000"/>
              </a:lnSpc>
              <a:spcBef>
                <a:spcPts val="0"/>
              </a:spcBef>
              <a:spcAft>
                <a:spcPts val="0"/>
              </a:spcAft>
              <a:buClr>
                <a:srgbClr val="000080"/>
              </a:buClr>
              <a:buSzPts val="2200"/>
              <a:buFont typeface="Arial"/>
              <a:buNone/>
            </a:pPr>
            <a:r>
              <a:rPr lang="en-US" sz="2200" b="1" i="0" u="none">
                <a:solidFill>
                  <a:srgbClr val="000080"/>
                </a:solidFill>
                <a:latin typeface="Arial"/>
                <a:ea typeface="Arial"/>
                <a:cs typeface="Arial"/>
                <a:sym typeface="Arial"/>
              </a:rPr>
              <a:t>Campo {compAcConv} –</a:t>
            </a:r>
            <a:r>
              <a:rPr lang="en-US" sz="2200" b="0" i="0" u="none">
                <a:solidFill>
                  <a:srgbClr val="000080"/>
                </a:solidFill>
                <a:latin typeface="Arial"/>
                <a:ea typeface="Arial"/>
                <a:cs typeface="Arial"/>
                <a:sym typeface="Arial"/>
              </a:rPr>
              <a:t> Competência em que é devida a obrigação de pagar os efeitos remuneratórios de lei, acordo coletivo, convenção coletiva ou sentença normativa.</a:t>
            </a:r>
            <a:endParaRPr/>
          </a:p>
          <a:p>
            <a:pPr marL="0" marR="0" lvl="0" indent="0" algn="just" rtl="0">
              <a:lnSpc>
                <a:spcPct val="100000"/>
              </a:lnSpc>
              <a:spcBef>
                <a:spcPts val="0"/>
              </a:spcBef>
              <a:spcAft>
                <a:spcPts val="0"/>
              </a:spcAft>
              <a:buClr>
                <a:srgbClr val="000080"/>
              </a:buClr>
              <a:buSzPts val="2200"/>
              <a:buFont typeface="Arial"/>
              <a:buNone/>
            </a:pPr>
            <a:r>
              <a:rPr lang="en-US" sz="2200" b="1" i="0" u="none">
                <a:solidFill>
                  <a:srgbClr val="000080"/>
                </a:solidFill>
                <a:latin typeface="Arial"/>
                <a:ea typeface="Arial"/>
                <a:cs typeface="Arial"/>
                <a:sym typeface="Arial"/>
              </a:rPr>
              <a:t>Campo {dtEfAcConv} – </a:t>
            </a:r>
            <a:r>
              <a:rPr lang="en-US" sz="2200" b="0" i="0" u="none">
                <a:solidFill>
                  <a:srgbClr val="000080"/>
                </a:solidFill>
                <a:latin typeface="Arial"/>
                <a:ea typeface="Arial"/>
                <a:cs typeface="Arial"/>
                <a:sym typeface="Arial"/>
              </a:rPr>
              <a:t>Data a partir da qual o instrumento ou legislação mencionada em {tpAcConv} passa a produzir seus efeitos.</a:t>
            </a:r>
            <a:endParaRPr/>
          </a:p>
          <a:p>
            <a:pPr marL="0" marR="0" lvl="0" indent="0" algn="just" rtl="0">
              <a:lnSpc>
                <a:spcPct val="100000"/>
              </a:lnSpc>
              <a:spcBef>
                <a:spcPts val="0"/>
              </a:spcBef>
              <a:spcAft>
                <a:spcPts val="0"/>
              </a:spcAft>
              <a:buClr>
                <a:srgbClr val="000080"/>
              </a:buClr>
              <a:buSzPts val="2200"/>
              <a:buFont typeface="Arial"/>
              <a:buNone/>
            </a:pPr>
            <a:r>
              <a:rPr lang="en-US" sz="2200" b="1" i="0" u="none">
                <a:solidFill>
                  <a:srgbClr val="000080"/>
                </a:solidFill>
                <a:latin typeface="Arial"/>
                <a:ea typeface="Arial"/>
                <a:cs typeface="Arial"/>
                <a:sym typeface="Arial"/>
              </a:rPr>
              <a:t>Campo {dsc} –</a:t>
            </a:r>
            <a:r>
              <a:rPr lang="en-US" sz="2200" b="0" i="0" u="none">
                <a:solidFill>
                  <a:srgbClr val="000080"/>
                </a:solidFill>
                <a:latin typeface="Arial"/>
                <a:ea typeface="Arial"/>
                <a:cs typeface="Arial"/>
                <a:sym typeface="Arial"/>
              </a:rPr>
              <a:t> Detalhamento do instrumento ou legislação que originou a remuneração de períodos anteriores.</a:t>
            </a:r>
            <a:endParaRPr/>
          </a:p>
        </p:txBody>
      </p:sp>
      <p:sp>
        <p:nvSpPr>
          <p:cNvPr id="305" name="Google Shape;305;p54"/>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S-2299 - Dúvidas dos empregadores (períodos anteriores)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9"/>
        <p:cNvGrpSpPr/>
        <p:nvPr/>
      </p:nvGrpSpPr>
      <p:grpSpPr>
        <a:xfrm>
          <a:off x="0" y="0"/>
          <a:ext cx="0" cy="0"/>
          <a:chOff x="0" y="0"/>
          <a:chExt cx="0" cy="0"/>
        </a:xfrm>
      </p:grpSpPr>
      <p:sp>
        <p:nvSpPr>
          <p:cNvPr id="160" name="Google Shape;160;p30"/>
          <p:cNvSpPr txBox="1"/>
          <p:nvPr/>
        </p:nvSpPr>
        <p:spPr>
          <a:xfrm>
            <a:off x="611187" y="1641475"/>
            <a:ext cx="8208962" cy="5202237"/>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gostaria de saber como informar o eSocial sem sistema próprio, pois faço a contabilidade e demais apurações da empresa em Excel. Assim, não possuo nenhum sistema. Como proceder?</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é possível prestar as informações por meio do módulo eSocial Web. Contudo, é um sistema de contingência, sem as automatizações presentes no Módulo eSocial Doméstico. Mesmo pelo módulo eSocial Web será necessário que o responsável possua certificado digital e procuração eletrônica passada pelo seu cliente cadastrada no eCAC da Receita Federal (no futuro, será possível utilizar procuração cadastrada no sistema Conectividade Social da CAIXA).</a:t>
            </a:r>
            <a:endParaRPr/>
          </a:p>
        </p:txBody>
      </p:sp>
      <p:sp>
        <p:nvSpPr>
          <p:cNvPr id="161" name="Google Shape;161;p30"/>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Dúvidas dos empregadores</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9"/>
        <p:cNvGrpSpPr/>
        <p:nvPr/>
      </p:nvGrpSpPr>
      <p:grpSpPr>
        <a:xfrm>
          <a:off x="0" y="0"/>
          <a:ext cx="0" cy="0"/>
          <a:chOff x="0" y="0"/>
          <a:chExt cx="0" cy="0"/>
        </a:xfrm>
      </p:grpSpPr>
      <p:sp>
        <p:nvSpPr>
          <p:cNvPr id="310" name="Google Shape;310;p55"/>
          <p:cNvSpPr txBox="1"/>
          <p:nvPr/>
        </p:nvSpPr>
        <p:spPr>
          <a:xfrm>
            <a:off x="628650" y="2159000"/>
            <a:ext cx="7886700" cy="428466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2228B"/>
              </a:buClr>
              <a:buSzPts val="2400"/>
              <a:buFont typeface="Arial"/>
              <a:buNone/>
            </a:pPr>
            <a:r>
              <a:rPr lang="en-US" sz="2400" b="1" i="0" u="none">
                <a:solidFill>
                  <a:srgbClr val="22228B"/>
                </a:solidFill>
                <a:latin typeface="Arial"/>
                <a:ea typeface="Arial"/>
                <a:cs typeface="Arial"/>
                <a:sym typeface="Arial"/>
              </a:rPr>
              <a:t>Exemplo</a:t>
            </a:r>
            <a:endParaRPr sz="2400" b="1" i="0" u="none">
              <a:solidFill>
                <a:srgbClr val="22228B"/>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0" i="0" u="none">
              <a:solidFill>
                <a:srgbClr val="22228B"/>
              </a:solidFill>
              <a:latin typeface="Arial"/>
              <a:ea typeface="Arial"/>
              <a:cs typeface="Arial"/>
              <a:sym typeface="Arial"/>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Empresa do 2º grupo.</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CCT firmada em 29/01/2019.</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Efeitos da CCT retroativos a 01/11/2018.</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Na CCT é estipulado que as diferenças de remuneração podem ser pagas até a folha de pagamento de 02/2019.</a:t>
            </a:r>
            <a:endParaRPr/>
          </a:p>
          <a:p>
            <a:pPr marL="0" marR="0" lvl="0" indent="0" algn="just" rtl="0">
              <a:lnSpc>
                <a:spcPct val="90000"/>
              </a:lnSpc>
              <a:spcBef>
                <a:spcPts val="0"/>
              </a:spcBef>
              <a:spcAft>
                <a:spcPts val="0"/>
              </a:spcAft>
              <a:buClr>
                <a:srgbClr val="293E07"/>
              </a:buClr>
              <a:buSzPts val="2200"/>
              <a:buFont typeface="Arial"/>
              <a:buNone/>
            </a:pPr>
            <a:endParaRPr sz="2200" b="0" i="0" u="none">
              <a:solidFill>
                <a:srgbClr val="22228B"/>
              </a:solidFill>
              <a:latin typeface="Arial"/>
              <a:ea typeface="Arial"/>
              <a:cs typeface="Arial"/>
              <a:sym typeface="Arial"/>
            </a:endParaRPr>
          </a:p>
          <a:p>
            <a:pPr marL="0" marR="0" lvl="0" indent="0" algn="just" rtl="0">
              <a:lnSpc>
                <a:spcPct val="90000"/>
              </a:lnSpc>
              <a:spcBef>
                <a:spcPts val="0"/>
              </a:spcBef>
              <a:spcAft>
                <a:spcPts val="0"/>
              </a:spcAft>
              <a:buClr>
                <a:srgbClr val="293E07"/>
              </a:buClr>
              <a:buSzPts val="2200"/>
              <a:buFont typeface="Arial"/>
              <a:buNone/>
            </a:pPr>
            <a:endParaRPr sz="2200" b="0" i="0" u="none">
              <a:solidFill>
                <a:srgbClr val="22228B"/>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311" name="Google Shape;311;p55"/>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S-2299 - Dúvidas dos empregadores (períodos anteriores)</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5"/>
        <p:cNvGrpSpPr/>
        <p:nvPr/>
      </p:nvGrpSpPr>
      <p:grpSpPr>
        <a:xfrm>
          <a:off x="0" y="0"/>
          <a:ext cx="0" cy="0"/>
          <a:chOff x="0" y="0"/>
          <a:chExt cx="0" cy="0"/>
        </a:xfrm>
      </p:grpSpPr>
      <p:sp>
        <p:nvSpPr>
          <p:cNvPr id="316" name="Google Shape;316;p56"/>
          <p:cNvSpPr txBox="1"/>
          <p:nvPr/>
        </p:nvSpPr>
        <p:spPr>
          <a:xfrm>
            <a:off x="628650" y="2159000"/>
            <a:ext cx="7953375" cy="4213225"/>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22228B"/>
              </a:buClr>
              <a:buSzPts val="2400"/>
              <a:buFont typeface="Arial"/>
              <a:buNone/>
            </a:pPr>
            <a:r>
              <a:rPr lang="en-US" sz="2400" b="1" i="0" u="none">
                <a:solidFill>
                  <a:srgbClr val="22228B"/>
                </a:solidFill>
                <a:latin typeface="Arial"/>
                <a:ea typeface="Arial"/>
                <a:cs typeface="Arial"/>
                <a:sym typeface="Arial"/>
              </a:rPr>
              <a:t>a) Empregado ativo em 02/2019</a:t>
            </a:r>
            <a:endParaRPr sz="2400" b="1" i="0" u="none">
              <a:solidFill>
                <a:srgbClr val="22228B"/>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0" i="0" u="none">
              <a:solidFill>
                <a:srgbClr val="22228B"/>
              </a:solidFill>
              <a:latin typeface="Arial"/>
              <a:ea typeface="Arial"/>
              <a:cs typeface="Arial"/>
              <a:sym typeface="Arial"/>
            </a:endParaRPr>
          </a:p>
          <a:p>
            <a:pPr marL="0" marR="0" lvl="0" indent="0" algn="just" rtl="0">
              <a:lnSpc>
                <a:spcPct val="90000"/>
              </a:lnSpc>
              <a:spcBef>
                <a:spcPts val="0"/>
              </a:spcBef>
              <a:spcAft>
                <a:spcPts val="0"/>
              </a:spcAft>
              <a:buClr>
                <a:srgbClr val="22228B"/>
              </a:buClr>
              <a:buSzPts val="2400"/>
              <a:buFont typeface="Arial"/>
              <a:buNone/>
            </a:pPr>
            <a:r>
              <a:rPr lang="en-US" sz="2400" b="0" i="0" u="none">
                <a:solidFill>
                  <a:srgbClr val="22228B"/>
                </a:solidFill>
                <a:latin typeface="Arial"/>
                <a:ea typeface="Arial"/>
                <a:cs typeface="Arial"/>
                <a:sym typeface="Arial"/>
              </a:rPr>
              <a:t>Evento: S-1200 (remuneração)</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{perApur}: [2019-02]</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{tpAcConv}: [C]</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{dtAcConv}: [2019-01-29]</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{compAcConv}: [2019-02]</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{dtEfAcConv}: [2018-11-01]</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{dsc}: [Convenção Coletiva de Trabalho 2018/2019]</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Informar rubricas de diferenças salariais relativas a 11/2018 a 01/2019, mês a mês.</a:t>
            </a:r>
            <a:endParaRPr/>
          </a:p>
          <a:p>
            <a:pPr marL="0" marR="0" lvl="0" indent="0" algn="just" rtl="0">
              <a:lnSpc>
                <a:spcPct val="90000"/>
              </a:lnSpc>
              <a:spcBef>
                <a:spcPts val="0"/>
              </a:spcBef>
              <a:spcAft>
                <a:spcPts val="0"/>
              </a:spcAft>
              <a:buClr>
                <a:srgbClr val="293E07"/>
              </a:buClr>
              <a:buSzPts val="2400"/>
              <a:buFont typeface="Arial"/>
              <a:buNone/>
            </a:pPr>
            <a:endParaRPr sz="2400" b="0" i="0" u="none">
              <a:solidFill>
                <a:srgbClr val="22228B"/>
              </a:solidFill>
              <a:latin typeface="Arial"/>
              <a:ea typeface="Arial"/>
              <a:cs typeface="Arial"/>
              <a:sym typeface="Arial"/>
            </a:endParaRPr>
          </a:p>
          <a:p>
            <a:pPr marL="0" marR="0" lvl="0" indent="0" algn="just" rtl="0">
              <a:lnSpc>
                <a:spcPct val="90000"/>
              </a:lnSpc>
              <a:spcBef>
                <a:spcPts val="0"/>
              </a:spcBef>
              <a:spcAft>
                <a:spcPts val="0"/>
              </a:spcAft>
              <a:buClr>
                <a:srgbClr val="293E07"/>
              </a:buClr>
              <a:buSzPts val="2400"/>
              <a:buFont typeface="Arial"/>
              <a:buNone/>
            </a:pPr>
            <a:endParaRPr sz="2400" b="0" i="0" u="none">
              <a:solidFill>
                <a:srgbClr val="22228B"/>
              </a:solidFill>
              <a:latin typeface="Arial"/>
              <a:ea typeface="Arial"/>
              <a:cs typeface="Arial"/>
              <a:sym typeface="Arial"/>
            </a:endParaRPr>
          </a:p>
          <a:p>
            <a:pPr marL="0" marR="0" lvl="0" indent="0" algn="just" rtl="0">
              <a:lnSpc>
                <a:spcPct val="90000"/>
              </a:lnSpc>
              <a:spcBef>
                <a:spcPts val="0"/>
              </a:spcBef>
              <a:spcAft>
                <a:spcPts val="0"/>
              </a:spcAft>
              <a:buClr>
                <a:srgbClr val="293E07"/>
              </a:buClr>
              <a:buSzPts val="2400"/>
              <a:buFont typeface="Arial"/>
              <a:buNone/>
            </a:pPr>
            <a:endParaRPr sz="2400" b="0" i="0" u="none">
              <a:solidFill>
                <a:srgbClr val="22228B"/>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a:solidFill>
                <a:srgbClr val="22228B"/>
              </a:solidFill>
              <a:latin typeface="Arial"/>
              <a:ea typeface="Arial"/>
              <a:cs typeface="Arial"/>
              <a:sym typeface="Arial"/>
            </a:endParaRPr>
          </a:p>
        </p:txBody>
      </p:sp>
      <p:sp>
        <p:nvSpPr>
          <p:cNvPr id="317" name="Google Shape;317;p56"/>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S-2299 - Dúvidas dos empregadores (períodos anteriores)</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1"/>
        <p:cNvGrpSpPr/>
        <p:nvPr/>
      </p:nvGrpSpPr>
      <p:grpSpPr>
        <a:xfrm>
          <a:off x="0" y="0"/>
          <a:ext cx="0" cy="0"/>
          <a:chOff x="0" y="0"/>
          <a:chExt cx="0" cy="0"/>
        </a:xfrm>
      </p:grpSpPr>
      <p:sp>
        <p:nvSpPr>
          <p:cNvPr id="322" name="Google Shape;322;p57"/>
          <p:cNvSpPr txBox="1"/>
          <p:nvPr/>
        </p:nvSpPr>
        <p:spPr>
          <a:xfrm>
            <a:off x="628650" y="2159000"/>
            <a:ext cx="7958137" cy="4440237"/>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22228B"/>
              </a:buClr>
              <a:buSzPts val="2400"/>
              <a:buFont typeface="Arial"/>
              <a:buNone/>
            </a:pPr>
            <a:r>
              <a:rPr lang="en-US" sz="2400" b="1" i="0" u="none">
                <a:solidFill>
                  <a:srgbClr val="22228B"/>
                </a:solidFill>
                <a:latin typeface="Arial"/>
                <a:ea typeface="Arial"/>
                <a:cs typeface="Arial"/>
                <a:sym typeface="Arial"/>
              </a:rPr>
              <a:t>b) Empregado desligado em 12/02/2019</a:t>
            </a:r>
            <a:endParaRPr sz="2400" b="1" i="0" u="none">
              <a:solidFill>
                <a:srgbClr val="22228B"/>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0" i="0" u="none">
              <a:solidFill>
                <a:srgbClr val="22228B"/>
              </a:solidFill>
              <a:latin typeface="Arial"/>
              <a:ea typeface="Arial"/>
              <a:cs typeface="Arial"/>
              <a:sym typeface="Arial"/>
            </a:endParaRPr>
          </a:p>
          <a:p>
            <a:pPr marL="0" marR="0" lvl="0" indent="0" algn="just" rtl="0">
              <a:lnSpc>
                <a:spcPct val="90000"/>
              </a:lnSpc>
              <a:spcBef>
                <a:spcPts val="0"/>
              </a:spcBef>
              <a:spcAft>
                <a:spcPts val="0"/>
              </a:spcAft>
              <a:buClr>
                <a:srgbClr val="22228B"/>
              </a:buClr>
              <a:buSzPts val="2400"/>
              <a:buFont typeface="Arial"/>
              <a:buNone/>
            </a:pPr>
            <a:r>
              <a:rPr lang="en-US" sz="2400" b="0" i="0" u="none">
                <a:solidFill>
                  <a:srgbClr val="22228B"/>
                </a:solidFill>
                <a:latin typeface="Arial"/>
                <a:ea typeface="Arial"/>
                <a:cs typeface="Arial"/>
                <a:sym typeface="Arial"/>
              </a:rPr>
              <a:t>Evento: S-2299 (desligamento)</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{dtDeslig}: [2019-02-12]</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{tpAcConv}: [C]</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{dtAcConv}: [2019-01-29]</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{compAcConv}: [2019-02]</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{dtEfAcConv}: [2018-11-01]</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{dsc}: [Convenção Coletiva de Trabalho 2018/2019]</a:t>
            </a:r>
            <a:endParaRPr/>
          </a:p>
          <a:p>
            <a:pPr marL="0" marR="0" lvl="0" indent="-152400" algn="just" rtl="0">
              <a:lnSpc>
                <a:spcPct val="90000"/>
              </a:lnSpc>
              <a:spcBef>
                <a:spcPts val="0"/>
              </a:spcBef>
              <a:spcAft>
                <a:spcPts val="0"/>
              </a:spcAft>
              <a:buClr>
                <a:srgbClr val="293E07"/>
              </a:buClr>
              <a:buSzPts val="2400"/>
              <a:buFont typeface="Arial"/>
              <a:buChar char="•"/>
            </a:pPr>
            <a:r>
              <a:rPr lang="en-US" sz="2400" b="0" i="0" u="none">
                <a:solidFill>
                  <a:srgbClr val="22228B"/>
                </a:solidFill>
                <a:latin typeface="Arial"/>
                <a:ea typeface="Arial"/>
                <a:cs typeface="Arial"/>
                <a:sym typeface="Arial"/>
              </a:rPr>
              <a:t>Informar rubricas de diferenças salariais relativas a 11/2018 a 01/2019, mês a mês.</a:t>
            </a:r>
            <a:endParaRPr/>
          </a:p>
          <a:p>
            <a:pPr marL="0" marR="0" lvl="0" indent="0" algn="just" rtl="0">
              <a:lnSpc>
                <a:spcPct val="90000"/>
              </a:lnSpc>
              <a:spcBef>
                <a:spcPts val="0"/>
              </a:spcBef>
              <a:spcAft>
                <a:spcPts val="0"/>
              </a:spcAft>
              <a:buClr>
                <a:srgbClr val="293E07"/>
              </a:buClr>
              <a:buSzPts val="2400"/>
              <a:buFont typeface="Arial"/>
              <a:buNone/>
            </a:pPr>
            <a:endParaRPr sz="2400" b="0" i="0" u="none">
              <a:solidFill>
                <a:srgbClr val="22228B"/>
              </a:solidFill>
              <a:latin typeface="Arial"/>
              <a:ea typeface="Arial"/>
              <a:cs typeface="Arial"/>
              <a:sym typeface="Arial"/>
            </a:endParaRPr>
          </a:p>
          <a:p>
            <a:pPr marL="0" marR="0" lvl="0" indent="0" algn="just" rtl="0">
              <a:lnSpc>
                <a:spcPct val="90000"/>
              </a:lnSpc>
              <a:spcBef>
                <a:spcPts val="0"/>
              </a:spcBef>
              <a:spcAft>
                <a:spcPts val="0"/>
              </a:spcAft>
              <a:buClr>
                <a:srgbClr val="293E07"/>
              </a:buClr>
              <a:buSzPts val="2400"/>
              <a:buFont typeface="Arial"/>
              <a:buNone/>
            </a:pPr>
            <a:endParaRPr sz="2400" b="0" i="0" u="none">
              <a:solidFill>
                <a:srgbClr val="22228B"/>
              </a:solidFill>
              <a:latin typeface="Arial"/>
              <a:ea typeface="Arial"/>
              <a:cs typeface="Arial"/>
              <a:sym typeface="Arial"/>
            </a:endParaRPr>
          </a:p>
          <a:p>
            <a:pPr marL="0" marR="0" lvl="0" indent="0" algn="l" rtl="0">
              <a:lnSpc>
                <a:spcPct val="100000"/>
              </a:lnSpc>
              <a:spcBef>
                <a:spcPts val="0"/>
              </a:spcBef>
              <a:spcAft>
                <a:spcPts val="0"/>
              </a:spcAft>
              <a:buNone/>
            </a:pPr>
            <a:endParaRPr sz="2400" b="0" i="0" u="none">
              <a:solidFill>
                <a:srgbClr val="22228B"/>
              </a:solidFill>
              <a:latin typeface="Arial"/>
              <a:ea typeface="Arial"/>
              <a:cs typeface="Arial"/>
              <a:sym typeface="Arial"/>
            </a:endParaRPr>
          </a:p>
        </p:txBody>
      </p:sp>
      <p:sp>
        <p:nvSpPr>
          <p:cNvPr id="323" name="Google Shape;323;p57"/>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S-2299 - Dúvidas dos empregadores (períodos anteriores)</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7"/>
        <p:cNvGrpSpPr/>
        <p:nvPr/>
      </p:nvGrpSpPr>
      <p:grpSpPr>
        <a:xfrm>
          <a:off x="0" y="0"/>
          <a:ext cx="0" cy="0"/>
          <a:chOff x="0" y="0"/>
          <a:chExt cx="0" cy="0"/>
        </a:xfrm>
      </p:grpSpPr>
      <p:sp>
        <p:nvSpPr>
          <p:cNvPr id="328" name="Google Shape;328;p58"/>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informar no eSocial o 13º salário pago integralmente antes do mês de dezembro? </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 empregador deve informar o </a:t>
            </a:r>
            <a:r>
              <a:rPr lang="en-US" sz="2200" b="1" i="0" u="none">
                <a:solidFill>
                  <a:srgbClr val="22228B"/>
                </a:solidFill>
                <a:latin typeface="Arial"/>
                <a:ea typeface="Arial"/>
                <a:cs typeface="Arial"/>
                <a:sym typeface="Arial"/>
              </a:rPr>
              <a:t>valor líquido </a:t>
            </a:r>
            <a:r>
              <a:rPr lang="en-US" sz="2200" b="0" i="0" u="none">
                <a:solidFill>
                  <a:srgbClr val="22228B"/>
                </a:solidFill>
                <a:latin typeface="Arial"/>
                <a:ea typeface="Arial"/>
                <a:cs typeface="Arial"/>
                <a:sym typeface="Arial"/>
              </a:rPr>
              <a:t>do 13º salário no evento S-1200 do mês em que houve o adiantamento. Em dezembro, deve enviar o evento S-1200 referente a competência anual, com o valor do 13º salário devido e o valor dos descontos do adiantamento e de retenção de contribuição previdenciária e IRRF.</a:t>
            </a:r>
            <a:endParaRPr/>
          </a:p>
          <a:p>
            <a:pPr marL="0" marR="0" lvl="0" indent="0" algn="just" rtl="0">
              <a:lnSpc>
                <a:spcPct val="100000"/>
              </a:lnSpc>
              <a:spcBef>
                <a:spcPts val="400"/>
              </a:spcBef>
              <a:spcAft>
                <a:spcPts val="0"/>
              </a:spcAft>
              <a:buClr>
                <a:srgbClr val="22228B"/>
              </a:buClr>
              <a:buSzPts val="2200"/>
              <a:buFont typeface="Arial"/>
              <a:buNone/>
            </a:pPr>
            <a:r>
              <a:rPr lang="en-US" sz="2200" b="0" i="0" u="none">
                <a:solidFill>
                  <a:srgbClr val="22228B"/>
                </a:solidFill>
                <a:latin typeface="Arial"/>
                <a:ea typeface="Arial"/>
                <a:cs typeface="Arial"/>
                <a:sym typeface="Arial"/>
              </a:rPr>
              <a:t>Para mais informações, ver </a:t>
            </a:r>
            <a:r>
              <a:rPr lang="en-US" sz="2200" b="0" i="0" u="sng">
                <a:solidFill>
                  <a:schemeClr val="hlink"/>
                </a:solidFill>
                <a:latin typeface="Arial"/>
                <a:ea typeface="Arial"/>
                <a:cs typeface="Arial"/>
                <a:sym typeface="Arial"/>
                <a:hlinkClick r:id="rId3"/>
              </a:rPr>
              <a:t>Nota Orientativa 2018.10</a:t>
            </a:r>
            <a:r>
              <a:rPr lang="en-US" sz="2200" b="0" i="0" u="none">
                <a:solidFill>
                  <a:srgbClr val="22228B"/>
                </a:solidFill>
                <a:latin typeface="Arial"/>
                <a:ea typeface="Arial"/>
                <a:cs typeface="Arial"/>
                <a:sym typeface="Arial"/>
              </a:rPr>
              <a:t>.</a:t>
            </a:r>
            <a:endParaRPr/>
          </a:p>
          <a:p>
            <a:pPr marL="0" marR="0" lvl="0" indent="0" algn="just" rtl="0">
              <a:lnSpc>
                <a:spcPct val="100000"/>
              </a:lnSpc>
              <a:spcBef>
                <a:spcPts val="400"/>
              </a:spcBef>
              <a:spcAft>
                <a:spcPts val="0"/>
              </a:spcAft>
              <a:buClr>
                <a:srgbClr val="000000"/>
              </a:buClr>
              <a:buSzPts val="2200"/>
              <a:buFont typeface="Arial"/>
              <a:buNone/>
            </a:pPr>
            <a:endParaRPr sz="2200" b="0" i="0" u="none">
              <a:solidFill>
                <a:srgbClr val="22228B"/>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329" name="Google Shape;329;p58"/>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 Dúvidas dos empregadores</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3"/>
        <p:cNvGrpSpPr/>
        <p:nvPr/>
      </p:nvGrpSpPr>
      <p:grpSpPr>
        <a:xfrm>
          <a:off x="0" y="0"/>
          <a:ext cx="0" cy="0"/>
          <a:chOff x="0" y="0"/>
          <a:chExt cx="0" cy="0"/>
        </a:xfrm>
      </p:grpSpPr>
      <p:sp>
        <p:nvSpPr>
          <p:cNvPr id="334" name="Google Shape;334;p59"/>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informar férias gozadas em mais de uma competência no eSocial? </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para esse tipo de pagamento, o empregador não informa o grupo de informações de detalhamento do pagamento {detPgtoFl}, pois informa o grupo {detPgtoFer}. Dessa forma, não existe vinculação com Demonstrativos do evento de Remuneração (S-1200).</a:t>
            </a:r>
            <a:endParaRPr/>
          </a:p>
          <a:p>
            <a:pPr marL="0" marR="0" lvl="0" indent="0" algn="just" rtl="0">
              <a:lnSpc>
                <a:spcPct val="100000"/>
              </a:lnSpc>
              <a:spcBef>
                <a:spcPts val="400"/>
              </a:spcBef>
              <a:spcAft>
                <a:spcPts val="0"/>
              </a:spcAft>
              <a:buClr>
                <a:srgbClr val="22228B"/>
              </a:buClr>
              <a:buSzPts val="2200"/>
              <a:buFont typeface="Arial"/>
              <a:buNone/>
            </a:pPr>
            <a:r>
              <a:rPr lang="en-US" sz="2200" b="0" i="0" u="none">
                <a:solidFill>
                  <a:srgbClr val="22228B"/>
                </a:solidFill>
                <a:latin typeface="Arial"/>
                <a:ea typeface="Arial"/>
                <a:cs typeface="Arial"/>
                <a:sym typeface="Arial"/>
              </a:rPr>
              <a:t>Nos eventos de Remuneração (S-1200) de cada competência, o empregador deverá lançar os valores das rubricas de férias (vencimentos de Férias + 1/3, desconto de adiantamento das férias + 1/3, devolução da provisão de desconto do INSS) proporcionalmente aos dias gozados dentro do mês.</a:t>
            </a:r>
            <a:endParaRPr/>
          </a:p>
          <a:p>
            <a:pPr marL="0" marR="0" lvl="0" indent="0" algn="just" rtl="0">
              <a:lnSpc>
                <a:spcPct val="100000"/>
              </a:lnSpc>
              <a:spcBef>
                <a:spcPts val="400"/>
              </a:spcBef>
              <a:spcAft>
                <a:spcPts val="0"/>
              </a:spcAft>
              <a:buClr>
                <a:srgbClr val="000000"/>
              </a:buClr>
              <a:buSzPts val="2200"/>
              <a:buFont typeface="Arial"/>
              <a:buNone/>
            </a:pPr>
            <a:endParaRPr sz="2200" b="0" i="0" u="none">
              <a:solidFill>
                <a:srgbClr val="22228B"/>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335" name="Google Shape;335;p59"/>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S-1200 e S-1210 - Dúvidas dos empregadores</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08"/>
        <p:cNvGrpSpPr/>
        <p:nvPr/>
      </p:nvGrpSpPr>
      <p:grpSpPr>
        <a:xfrm>
          <a:off x="0" y="0"/>
          <a:ext cx="0" cy="0"/>
          <a:chOff x="0" y="0"/>
          <a:chExt cx="0" cy="0"/>
        </a:xfrm>
      </p:grpSpPr>
      <p:sp>
        <p:nvSpPr>
          <p:cNvPr id="409" name="Google Shape;409;p65"/>
          <p:cNvSpPr txBox="1"/>
          <p:nvPr/>
        </p:nvSpPr>
        <p:spPr>
          <a:xfrm>
            <a:off x="611187" y="1655762"/>
            <a:ext cx="8208962" cy="4868862"/>
          </a:xfrm>
          <a:prstGeom prst="rect">
            <a:avLst/>
          </a:prstGeom>
          <a:noFill/>
          <a:ln>
            <a:noFill/>
          </a:ln>
        </p:spPr>
        <p:txBody>
          <a:bodyPr spcFirstLastPara="1" wrap="square" lIns="68400" tIns="34200" rIns="68400" bIns="342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farei registros de todos os eventos da área de SST? Com os registros no eSocial será eliminada a necessidade de registros, por exemplo, na Previdência social? </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os eventos de SST deverão ser informados nos prazos estabelecidos pela Resolução nº 5, do Comitê Diretivo do eSocial. Os eventos de SST enviados pelo empregador substituirão a CAT Web e o formulário PPP. </a:t>
            </a:r>
            <a:endParaRPr/>
          </a:p>
          <a:p>
            <a:pPr marL="0" marR="0" lvl="0" indent="0" algn="just" rtl="0">
              <a:lnSpc>
                <a:spcPct val="100000"/>
              </a:lnSpc>
              <a:spcBef>
                <a:spcPts val="400"/>
              </a:spcBef>
              <a:spcAft>
                <a:spcPts val="0"/>
              </a:spcAft>
              <a:buClr>
                <a:srgbClr val="000000"/>
              </a:buClr>
              <a:buSzPts val="2200"/>
              <a:buFont typeface="Arial"/>
              <a:buNone/>
            </a:pPr>
            <a:endParaRPr sz="2200" b="0" i="0" u="none">
              <a:solidFill>
                <a:srgbClr val="22228B"/>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a:solidFill>
                <a:srgbClr val="22228B"/>
              </a:solidFill>
              <a:latin typeface="Arial"/>
              <a:ea typeface="Arial"/>
              <a:cs typeface="Arial"/>
              <a:sym typeface="Arial"/>
            </a:endParaRPr>
          </a:p>
        </p:txBody>
      </p:sp>
      <p:sp>
        <p:nvSpPr>
          <p:cNvPr id="410" name="Google Shape;410;p65"/>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Eventos de SST - Dúvidas dos empregadores</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8"/>
          <p:cNvSpPr/>
          <p:nvPr/>
        </p:nvSpPr>
        <p:spPr>
          <a:xfrm>
            <a:off x="38100" y="6118225"/>
            <a:ext cx="9067800" cy="0"/>
          </a:xfrm>
          <a:custGeom>
            <a:avLst/>
            <a:gdLst/>
            <a:ahLst/>
            <a:cxnLst/>
            <a:rect l="l" t="t" r="r" b="b"/>
            <a:pathLst>
              <a:path w="21600" h="21600" extrusionOk="0">
                <a:moveTo>
                  <a:pt x="0" y="0"/>
                </a:moveTo>
                <a:lnTo>
                  <a:pt x="21600" y="0"/>
                </a:lnTo>
              </a:path>
            </a:pathLst>
          </a:custGeom>
          <a:noFill/>
          <a:ln w="25550" cap="flat" cmpd="sng">
            <a:solidFill>
              <a:srgbClr val="E9E8E9"/>
            </a:solidFill>
            <a:prstDash val="solid"/>
            <a:miter lim="5243"/>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a:solidFill>
                <a:srgbClr val="000000"/>
              </a:solidFill>
              <a:latin typeface="Arial"/>
              <a:ea typeface="Arial"/>
              <a:cs typeface="Arial"/>
              <a:sym typeface="Arial"/>
            </a:endParaRPr>
          </a:p>
        </p:txBody>
      </p:sp>
      <p:pic>
        <p:nvPicPr>
          <p:cNvPr id="3" name="Imagem 2" descr="Uma imagem contendo captura de tela&#10;&#10;Descrição gerada com muito alta confiança">
            <a:extLst>
              <a:ext uri="{FF2B5EF4-FFF2-40B4-BE49-F238E27FC236}">
                <a16:creationId xmlns="" xmlns:a16="http://schemas.microsoft.com/office/drawing/2014/main" id="{07D665D1-BA1D-4C72-9E90-73302255C477}"/>
              </a:ext>
            </a:extLst>
          </p:cNvPr>
          <p:cNvPicPr>
            <a:picLocks noChangeAspect="1"/>
          </p:cNvPicPr>
          <p:nvPr/>
        </p:nvPicPr>
        <p:blipFill>
          <a:blip r:embed="rId3"/>
          <a:stretch>
            <a:fillRect/>
          </a:stretch>
        </p:blipFill>
        <p:spPr>
          <a:xfrm>
            <a:off x="-5769" y="971480"/>
            <a:ext cx="9149769" cy="5146745"/>
          </a:xfrm>
          <a:prstGeom prst="rect">
            <a:avLst/>
          </a:prstGeom>
        </p:spPr>
      </p:pic>
    </p:spTree>
    <p:extLst>
      <p:ext uri="{BB962C8B-B14F-4D97-AF65-F5344CB8AC3E}">
        <p14:creationId xmlns:p14="http://schemas.microsoft.com/office/powerpoint/2010/main" val="15045928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4"/>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Dúvidas dos empregadores</a:t>
            </a:r>
            <a:endParaRPr/>
          </a:p>
        </p:txBody>
      </p:sp>
      <p:sp>
        <p:nvSpPr>
          <p:cNvPr id="185" name="Google Shape;185;p34"/>
          <p:cNvSpPr txBox="1"/>
          <p:nvPr/>
        </p:nvSpPr>
        <p:spPr>
          <a:xfrm>
            <a:off x="611187" y="1641475"/>
            <a:ext cx="8208962" cy="5202237"/>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para as empresas do 2º grupo, será necessário o envio do CAGED (diário ou mensal) a partir de 10/2018, uma vez que todas as movimentações de admissões e rescisões serão enviadas pelo eSocial através do S-2200 e S-2299?</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embora o eSocial tenha sido criado justamente como forma de simplificação na prestação das informações, a substituição das obrigações se dará de forma gradual. Assim, os empregadores devem aguardar instruções de cada órgão normatizando a substituição das respectivas obrigações. Exemplificando, deverão continuar a serem prestadas da forma atual as seguintes informações, dentre outras: SEFIP pela CAIXA; RAIS e CAGED pelo Ministério do Trabalho; DIRF pela Receita Federal, etc.</a:t>
            </a:r>
            <a:endParaRPr/>
          </a:p>
        </p:txBody>
      </p:sp>
    </p:spTree>
    <p:extLst>
      <p:ext uri="{BB962C8B-B14F-4D97-AF65-F5344CB8AC3E}">
        <p14:creationId xmlns:p14="http://schemas.microsoft.com/office/powerpoint/2010/main" val="9761004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617" name="CustomShape 2"/>
          <p:cNvSpPr/>
          <p:nvPr/>
        </p:nvSpPr>
        <p:spPr>
          <a:xfrm>
            <a:off x="214200" y="2665080"/>
            <a:ext cx="8929080" cy="912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dirty="0">
                <a:solidFill>
                  <a:srgbClr val="002060"/>
                </a:solidFill>
                <a:uFill>
                  <a:solidFill>
                    <a:srgbClr val="FFFFFF"/>
                  </a:solidFill>
                </a:uFill>
                <a:latin typeface="Arial"/>
                <a:ea typeface="Arial"/>
              </a:rPr>
              <a:t>APRESENTAÇÃO DO PORTAL</a:t>
            </a:r>
          </a:p>
          <a:p>
            <a:pPr algn="ctr">
              <a:lnSpc>
                <a:spcPct val="100000"/>
              </a:lnSpc>
            </a:pPr>
            <a:r>
              <a:rPr lang="pt-BR" sz="5400" b="1" spc="-1" dirty="0">
                <a:solidFill>
                  <a:srgbClr val="002060"/>
                </a:solidFill>
                <a:uFill>
                  <a:solidFill>
                    <a:srgbClr val="FFFFFF"/>
                  </a:solidFill>
                </a:uFill>
                <a:latin typeface="Arial"/>
              </a:rPr>
              <a:t>www.esocial.gov.br</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78093212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620" name="CustomShape 2"/>
          <p:cNvSpPr/>
          <p:nvPr/>
        </p:nvSpPr>
        <p:spPr>
          <a:xfrm>
            <a:off x="0" y="1257480"/>
            <a:ext cx="8929080" cy="514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dirty="0">
                <a:solidFill>
                  <a:srgbClr val="002060"/>
                </a:solidFill>
                <a:uFill>
                  <a:solidFill>
                    <a:srgbClr val="FFFFFF"/>
                  </a:solidFill>
                </a:uFill>
                <a:latin typeface="Arial"/>
                <a:ea typeface="Arial"/>
              </a:rPr>
              <a:t>Apresentação do Portal</a:t>
            </a:r>
            <a:endParaRPr lang="pt-BR" sz="1800" b="0" strike="noStrike" spc="-1" dirty="0">
              <a:solidFill>
                <a:srgbClr val="000000"/>
              </a:solidFill>
              <a:uFill>
                <a:solidFill>
                  <a:srgbClr val="FFFFFF"/>
                </a:solidFill>
              </a:uFill>
              <a:latin typeface="Arial"/>
            </a:endParaRPr>
          </a:p>
          <a:p>
            <a:pPr>
              <a:lnSpc>
                <a:spcPct val="100000"/>
              </a:lnSpc>
            </a:pPr>
            <a:r>
              <a:rPr lang="pt-BR" sz="5400" b="1" strike="noStrike" spc="-1" dirty="0">
                <a:solidFill>
                  <a:srgbClr val="002060"/>
                </a:solidFill>
                <a:uFill>
                  <a:solidFill>
                    <a:srgbClr val="FFFFFF"/>
                  </a:solidFill>
                </a:uFill>
                <a:latin typeface="Arial"/>
                <a:ea typeface="Arial"/>
              </a:rPr>
              <a:t> </a:t>
            </a:r>
            <a:endParaRPr lang="pt-BR" sz="1800" b="0" strike="noStrike" spc="-1" dirty="0">
              <a:solidFill>
                <a:srgbClr val="000000"/>
              </a:solidFill>
              <a:uFill>
                <a:solidFill>
                  <a:srgbClr val="FFFFFF"/>
                </a:solidFill>
              </a:uFill>
              <a:latin typeface="Arial"/>
            </a:endParaRPr>
          </a:p>
          <a:p>
            <a:pPr marL="457200" indent="-456480">
              <a:lnSpc>
                <a:spcPct val="100000"/>
              </a:lnSpc>
              <a:buClr>
                <a:srgbClr val="002060"/>
              </a:buClr>
              <a:buFont typeface="Arial"/>
              <a:buChar char="•"/>
            </a:pPr>
            <a:r>
              <a:rPr lang="pt-BR" sz="3200" b="1" strike="noStrike" spc="-1" dirty="0">
                <a:solidFill>
                  <a:srgbClr val="002060"/>
                </a:solidFill>
                <a:uFill>
                  <a:solidFill>
                    <a:srgbClr val="FFFFFF"/>
                  </a:solidFill>
                </a:uFill>
                <a:latin typeface="Arial"/>
                <a:ea typeface="Arial"/>
              </a:rPr>
              <a:t>Navegação Geral (Produção, P. Restrita, Doméstico, MEI, SE)</a:t>
            </a:r>
            <a:endParaRPr lang="pt-BR" sz="1800" b="0" strike="noStrike" spc="-1" dirty="0">
              <a:solidFill>
                <a:srgbClr val="000000"/>
              </a:solidFill>
              <a:uFill>
                <a:solidFill>
                  <a:srgbClr val="FFFFFF"/>
                </a:solidFill>
              </a:uFill>
              <a:latin typeface="Arial"/>
            </a:endParaRPr>
          </a:p>
          <a:p>
            <a:pPr marL="457200" lvl="1" indent="-456480">
              <a:lnSpc>
                <a:spcPct val="100000"/>
              </a:lnSpc>
              <a:buClr>
                <a:srgbClr val="002060"/>
              </a:buClr>
              <a:buFont typeface="Arial"/>
              <a:buChar char="•"/>
            </a:pPr>
            <a:r>
              <a:rPr lang="pt-BR" sz="3200" b="1" strike="noStrike" spc="-1" dirty="0">
                <a:solidFill>
                  <a:srgbClr val="002060"/>
                </a:solidFill>
                <a:uFill>
                  <a:solidFill>
                    <a:srgbClr val="FFFFFF"/>
                  </a:solidFill>
                </a:uFill>
                <a:latin typeface="Arial"/>
                <a:ea typeface="Arial"/>
              </a:rPr>
              <a:t>Documentação Técnica</a:t>
            </a:r>
            <a:endParaRPr lang="pt-BR" sz="1800" b="0" strike="noStrike" spc="-1" dirty="0">
              <a:solidFill>
                <a:srgbClr val="000000"/>
              </a:solidFill>
              <a:uFill>
                <a:solidFill>
                  <a:srgbClr val="FFFFFF"/>
                </a:solidFill>
              </a:uFill>
              <a:latin typeface="Arial"/>
            </a:endParaRPr>
          </a:p>
          <a:p>
            <a:pPr marL="457200" lvl="1" indent="-456480">
              <a:lnSpc>
                <a:spcPct val="100000"/>
              </a:lnSpc>
              <a:buClr>
                <a:srgbClr val="002060"/>
              </a:buClr>
              <a:buFont typeface="Arial"/>
              <a:buChar char="•"/>
            </a:pPr>
            <a:r>
              <a:rPr lang="pt-BR" sz="3200" b="1" strike="noStrike" spc="-1" dirty="0">
                <a:solidFill>
                  <a:srgbClr val="002060"/>
                </a:solidFill>
                <a:uFill>
                  <a:solidFill>
                    <a:srgbClr val="FFFFFF"/>
                  </a:solidFill>
                </a:uFill>
                <a:latin typeface="Arial"/>
                <a:ea typeface="Arial"/>
              </a:rPr>
              <a:t>Manuais, Nota Técnica, Nota Orientativa</a:t>
            </a:r>
            <a:endParaRPr lang="pt-BR" sz="1800" b="0" strike="noStrike" spc="-1" dirty="0">
              <a:solidFill>
                <a:srgbClr val="000000"/>
              </a:solidFill>
              <a:uFill>
                <a:solidFill>
                  <a:srgbClr val="FFFFFF"/>
                </a:solidFill>
              </a:uFill>
              <a:latin typeface="Arial"/>
            </a:endParaRPr>
          </a:p>
          <a:p>
            <a:pPr marL="457200" lvl="1" indent="-456480">
              <a:lnSpc>
                <a:spcPct val="100000"/>
              </a:lnSpc>
              <a:buClr>
                <a:srgbClr val="002060"/>
              </a:buClr>
              <a:buFont typeface="Arial"/>
              <a:buChar char="•"/>
            </a:pPr>
            <a:r>
              <a:rPr lang="pt-BR" sz="3200" b="1" strike="noStrike" spc="-1" dirty="0">
                <a:solidFill>
                  <a:srgbClr val="002060"/>
                </a:solidFill>
                <a:uFill>
                  <a:solidFill>
                    <a:srgbClr val="FFFFFF"/>
                  </a:solidFill>
                </a:uFill>
                <a:latin typeface="Arial"/>
                <a:ea typeface="Arial"/>
              </a:rPr>
              <a:t>Fale Conosco: 0800 </a:t>
            </a:r>
            <a:r>
              <a:rPr lang="pt-BR" sz="3200" b="1" strike="noStrike" spc="-1">
                <a:solidFill>
                  <a:srgbClr val="002060"/>
                </a:solidFill>
                <a:uFill>
                  <a:solidFill>
                    <a:srgbClr val="FFFFFF"/>
                  </a:solidFill>
                </a:uFill>
                <a:latin typeface="Arial"/>
                <a:ea typeface="Arial"/>
              </a:rPr>
              <a:t>730 </a:t>
            </a:r>
            <a:r>
              <a:rPr lang="pt-BR" sz="3200" b="1" strike="noStrike" spc="-1" smtClean="0">
                <a:solidFill>
                  <a:srgbClr val="002060"/>
                </a:solidFill>
                <a:uFill>
                  <a:solidFill>
                    <a:srgbClr val="FFFFFF"/>
                  </a:solidFill>
                </a:uFill>
                <a:latin typeface="Arial"/>
                <a:ea typeface="Arial"/>
              </a:rPr>
              <a:t>0888</a:t>
            </a:r>
            <a:endParaRPr lang="pt-BR" sz="1800" b="0" strike="noStrike" spc="-1" dirty="0">
              <a:solidFill>
                <a:srgbClr val="000000"/>
              </a:solidFill>
              <a:uFill>
                <a:solidFill>
                  <a:srgbClr val="FFFFFF"/>
                </a:solidFill>
              </a:uFill>
              <a:latin typeface="Arial"/>
            </a:endParaRPr>
          </a:p>
          <a:p>
            <a:pPr marL="457200" lvl="1" indent="-456480">
              <a:lnSpc>
                <a:spcPct val="100000"/>
              </a:lnSpc>
              <a:buClr>
                <a:srgbClr val="002060"/>
              </a:buClr>
              <a:buFont typeface="Arial"/>
              <a:buChar char="•"/>
            </a:pPr>
            <a:r>
              <a:rPr lang="pt-BR" sz="3200" b="1" strike="noStrike" spc="-1" dirty="0">
                <a:solidFill>
                  <a:srgbClr val="002060"/>
                </a:solidFill>
                <a:uFill>
                  <a:solidFill>
                    <a:srgbClr val="FFFFFF"/>
                  </a:solidFill>
                </a:uFill>
                <a:latin typeface="Arial"/>
                <a:ea typeface="Arial"/>
              </a:rPr>
              <a:t>Perguntas Frequentes</a:t>
            </a:r>
          </a:p>
          <a:p>
            <a:pPr marL="457200" lvl="1" indent="-456480">
              <a:lnSpc>
                <a:spcPct val="100000"/>
              </a:lnSpc>
              <a:buClr>
                <a:srgbClr val="002060"/>
              </a:buClr>
              <a:buFont typeface="Arial"/>
              <a:buChar char="•"/>
            </a:pPr>
            <a:r>
              <a:rPr lang="pt-BR" sz="3200" b="1" spc="-1" dirty="0">
                <a:solidFill>
                  <a:srgbClr val="002060"/>
                </a:solidFill>
                <a:uFill>
                  <a:solidFill>
                    <a:srgbClr val="FFFFFF"/>
                  </a:solidFill>
                </a:uFill>
                <a:latin typeface="Arial"/>
              </a:rPr>
              <a:t>Mensagens de erro do eSocial</a:t>
            </a:r>
            <a:endParaRPr lang="pt-BR" sz="1800" b="0" strike="noStrike" spc="-1" dirty="0">
              <a:solidFill>
                <a:srgbClr val="000000"/>
              </a:solidFill>
              <a:uFill>
                <a:solidFill>
                  <a:srgbClr val="FFFFFF"/>
                </a:solidFill>
              </a:uFill>
              <a:latin typeface="Arial"/>
            </a:endParaRPr>
          </a:p>
          <a:p>
            <a:pPr algn="ctr">
              <a:lnSpc>
                <a:spcPct val="100000"/>
              </a:lnSpc>
            </a:pP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54670734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5"/>
        <p:cNvGrpSpPr/>
        <p:nvPr/>
      </p:nvGrpSpPr>
      <p:grpSpPr>
        <a:xfrm>
          <a:off x="0" y="0"/>
          <a:ext cx="0" cy="0"/>
          <a:chOff x="0" y="0"/>
          <a:chExt cx="0" cy="0"/>
        </a:xfrm>
      </p:grpSpPr>
      <p:sp>
        <p:nvSpPr>
          <p:cNvPr id="166" name="Google Shape;166;p31"/>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Dúvidas dos empregadores</a:t>
            </a:r>
            <a:endParaRPr/>
          </a:p>
        </p:txBody>
      </p:sp>
      <p:sp>
        <p:nvSpPr>
          <p:cNvPr id="167" name="Google Shape;167;p31"/>
          <p:cNvSpPr txBox="1"/>
          <p:nvPr/>
        </p:nvSpPr>
        <p:spPr>
          <a:xfrm>
            <a:off x="611187" y="1641475"/>
            <a:ext cx="8208962" cy="5202237"/>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dirty="0">
                <a:solidFill>
                  <a:srgbClr val="22228B"/>
                </a:solidFill>
                <a:latin typeface="Arial"/>
                <a:ea typeface="Arial"/>
                <a:cs typeface="Arial"/>
                <a:sym typeface="Arial"/>
              </a:rPr>
              <a:t>DÚVIDA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recebi</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uma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mensagem</a:t>
            </a:r>
            <a:r>
              <a:rPr lang="en-US" sz="2200" b="0" i="0" u="none" dirty="0">
                <a:solidFill>
                  <a:srgbClr val="22228B"/>
                </a:solidFill>
                <a:latin typeface="Arial"/>
                <a:ea typeface="Arial"/>
                <a:cs typeface="Arial"/>
                <a:sym typeface="Arial"/>
              </a:rPr>
              <a:t> de </a:t>
            </a:r>
            <a:r>
              <a:rPr lang="en-US" sz="2200" b="0" i="0" u="none" dirty="0" err="1">
                <a:solidFill>
                  <a:srgbClr val="22228B"/>
                </a:solidFill>
                <a:latin typeface="Arial"/>
                <a:ea typeface="Arial"/>
                <a:cs typeface="Arial"/>
                <a:sym typeface="Arial"/>
              </a:rPr>
              <a:t>erro</a:t>
            </a:r>
            <a:r>
              <a:rPr lang="en-US" sz="2200" b="0" i="0" u="none" dirty="0">
                <a:solidFill>
                  <a:srgbClr val="22228B"/>
                </a:solidFill>
                <a:latin typeface="Arial"/>
                <a:ea typeface="Arial"/>
                <a:cs typeface="Arial"/>
                <a:sym typeface="Arial"/>
              </a:rPr>
              <a:t> 301 com um </a:t>
            </a:r>
            <a:r>
              <a:rPr lang="en-US" sz="2200" b="0" i="0" u="none" dirty="0" err="1">
                <a:solidFill>
                  <a:srgbClr val="22228B"/>
                </a:solidFill>
                <a:latin typeface="Arial"/>
                <a:ea typeface="Arial"/>
                <a:cs typeface="Arial"/>
                <a:sym typeface="Arial"/>
              </a:rPr>
              <a:t>código</a:t>
            </a:r>
            <a:r>
              <a:rPr lang="en-US" sz="2200" b="0" i="0" u="none" dirty="0">
                <a:solidFill>
                  <a:srgbClr val="22228B"/>
                </a:solidFill>
                <a:latin typeface="Arial"/>
                <a:ea typeface="Arial"/>
                <a:cs typeface="Arial"/>
                <a:sym typeface="Arial"/>
              </a:rPr>
              <a:t> a </a:t>
            </a:r>
            <a:r>
              <a:rPr lang="en-US" sz="2200" b="0" i="0" u="none" dirty="0" err="1">
                <a:solidFill>
                  <a:srgbClr val="22228B"/>
                </a:solidFill>
                <a:latin typeface="Arial"/>
                <a:ea typeface="Arial"/>
                <a:cs typeface="Arial"/>
                <a:sym typeface="Arial"/>
              </a:rPr>
              <a:t>ser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informado</a:t>
            </a:r>
            <a:r>
              <a:rPr lang="en-US" sz="2200" b="0" i="0" u="none" dirty="0">
                <a:solidFill>
                  <a:srgbClr val="22228B"/>
                </a:solidFill>
                <a:latin typeface="Arial"/>
                <a:ea typeface="Arial"/>
                <a:cs typeface="Arial"/>
                <a:sym typeface="Arial"/>
              </a:rPr>
              <a:t>. O que é </a:t>
            </a:r>
            <a:r>
              <a:rPr lang="en-US" sz="2200" b="0" i="0" u="none" dirty="0" err="1">
                <a:solidFill>
                  <a:srgbClr val="22228B"/>
                </a:solidFill>
                <a:latin typeface="Arial"/>
                <a:ea typeface="Arial"/>
                <a:cs typeface="Arial"/>
                <a:sym typeface="Arial"/>
              </a:rPr>
              <a:t>isso</a:t>
            </a:r>
            <a:r>
              <a:rPr lang="en-US" sz="2200" b="0" i="0" u="none" dirty="0">
                <a:solidFill>
                  <a:srgbClr val="22228B"/>
                </a:solidFill>
                <a:latin typeface="Arial"/>
                <a:ea typeface="Arial"/>
                <a:cs typeface="Arial"/>
                <a:sym typeface="Arial"/>
              </a:rPr>
              <a:t>?</a:t>
            </a:r>
            <a:endParaRPr dirty="0"/>
          </a:p>
          <a:p>
            <a:pPr marL="0" marR="0" lvl="0" indent="0" algn="just" rtl="0">
              <a:lnSpc>
                <a:spcPct val="100000"/>
              </a:lnSpc>
              <a:spcBef>
                <a:spcPts val="400"/>
              </a:spcBef>
              <a:spcAft>
                <a:spcPts val="0"/>
              </a:spcAft>
              <a:buClr>
                <a:srgbClr val="000000"/>
              </a:buClr>
              <a:buSzPts val="1800"/>
              <a:buFont typeface="Arial"/>
              <a:buNone/>
            </a:pPr>
            <a:endParaRPr sz="1800" b="0" i="0" u="none" dirty="0">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dirty="0">
                <a:solidFill>
                  <a:srgbClr val="22228B"/>
                </a:solidFill>
                <a:latin typeface="Arial"/>
                <a:ea typeface="Arial"/>
                <a:cs typeface="Arial"/>
                <a:sym typeface="Arial"/>
              </a:rPr>
              <a:t>ORIENTAÇÃO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os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erros</a:t>
            </a:r>
            <a:r>
              <a:rPr lang="en-US" sz="2200" b="0" i="0" u="none" dirty="0">
                <a:solidFill>
                  <a:srgbClr val="22228B"/>
                </a:solidFill>
                <a:latin typeface="Arial"/>
                <a:ea typeface="Arial"/>
                <a:cs typeface="Arial"/>
                <a:sym typeface="Arial"/>
              </a:rPr>
              <a:t> 301 se </a:t>
            </a:r>
            <a:r>
              <a:rPr lang="en-US" sz="2200" b="0" i="0" u="none" dirty="0" err="1">
                <a:solidFill>
                  <a:srgbClr val="22228B"/>
                </a:solidFill>
                <a:latin typeface="Arial"/>
                <a:ea typeface="Arial"/>
                <a:cs typeface="Arial"/>
                <a:sym typeface="Arial"/>
              </a:rPr>
              <a:t>referem</a:t>
            </a:r>
            <a:r>
              <a:rPr lang="en-US" sz="2200" b="0" i="0" u="none" dirty="0">
                <a:solidFill>
                  <a:srgbClr val="22228B"/>
                </a:solidFill>
                <a:latin typeface="Arial"/>
                <a:ea typeface="Arial"/>
                <a:cs typeface="Arial"/>
                <a:sym typeface="Arial"/>
              </a:rPr>
              <a:t> a </a:t>
            </a:r>
            <a:r>
              <a:rPr lang="en-US" sz="2200" b="0" i="0" u="none" dirty="0" err="1">
                <a:solidFill>
                  <a:srgbClr val="22228B"/>
                </a:solidFill>
                <a:latin typeface="Arial"/>
                <a:ea typeface="Arial"/>
                <a:cs typeface="Arial"/>
                <a:sym typeface="Arial"/>
              </a:rPr>
              <a:t>situações</a:t>
            </a:r>
            <a:r>
              <a:rPr lang="en-US" sz="2200" b="0" i="0" u="none" dirty="0">
                <a:solidFill>
                  <a:srgbClr val="22228B"/>
                </a:solidFill>
                <a:latin typeface="Arial"/>
                <a:ea typeface="Arial"/>
                <a:cs typeface="Arial"/>
                <a:sym typeface="Arial"/>
              </a:rPr>
              <a:t> de </a:t>
            </a:r>
            <a:r>
              <a:rPr lang="en-US" sz="2200" b="0" i="0" u="none" dirty="0" err="1">
                <a:solidFill>
                  <a:srgbClr val="22228B"/>
                </a:solidFill>
                <a:latin typeface="Arial"/>
                <a:ea typeface="Arial"/>
                <a:cs typeface="Arial"/>
                <a:sym typeface="Arial"/>
              </a:rPr>
              <a:t>falha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temporária</a:t>
            </a:r>
            <a:r>
              <a:rPr lang="en-US" sz="2200" b="0" i="0" u="none" dirty="0">
                <a:solidFill>
                  <a:srgbClr val="22228B"/>
                </a:solidFill>
                <a:latin typeface="Arial"/>
                <a:ea typeface="Arial"/>
                <a:cs typeface="Arial"/>
                <a:sym typeface="Arial"/>
              </a:rPr>
              <a:t> do </a:t>
            </a:r>
            <a:r>
              <a:rPr lang="en-US" sz="2200" b="0" i="0" u="none" dirty="0" err="1">
                <a:solidFill>
                  <a:srgbClr val="22228B"/>
                </a:solidFill>
                <a:latin typeface="Arial"/>
                <a:ea typeface="Arial"/>
                <a:cs typeface="Arial"/>
                <a:sym typeface="Arial"/>
              </a:rPr>
              <a:t>sistema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como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por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exemplo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falha</a:t>
            </a:r>
            <a:r>
              <a:rPr lang="en-US" sz="2200" b="0" i="0" u="none" dirty="0">
                <a:solidFill>
                  <a:srgbClr val="22228B"/>
                </a:solidFill>
                <a:latin typeface="Arial"/>
                <a:ea typeface="Arial"/>
                <a:cs typeface="Arial"/>
                <a:sym typeface="Arial"/>
              </a:rPr>
              <a:t> ou </a:t>
            </a:r>
            <a:r>
              <a:rPr lang="en-US" sz="2200" b="0" i="1" u="none" dirty="0">
                <a:solidFill>
                  <a:srgbClr val="22228B"/>
                </a:solidFill>
                <a:latin typeface="Arial"/>
                <a:ea typeface="Arial"/>
                <a:cs typeface="Arial"/>
                <a:sym typeface="Arial"/>
              </a:rPr>
              <a:t>timeout</a:t>
            </a:r>
            <a:r>
              <a:rPr lang="en-US" sz="2200" b="0" i="0" u="none" dirty="0">
                <a:solidFill>
                  <a:srgbClr val="22228B"/>
                </a:solidFill>
                <a:latin typeface="Arial"/>
                <a:ea typeface="Arial"/>
                <a:cs typeface="Arial"/>
                <a:sym typeface="Arial"/>
              </a:rPr>
              <a:t> no acesso </a:t>
            </a:r>
            <a:r>
              <a:rPr lang="en-US" sz="2200" b="0" i="0" u="none" dirty="0" err="1">
                <a:solidFill>
                  <a:srgbClr val="22228B"/>
                </a:solidFill>
                <a:latin typeface="Arial"/>
                <a:ea typeface="Arial"/>
                <a:cs typeface="Arial"/>
                <a:sym typeface="Arial"/>
              </a:rPr>
              <a:t>às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integrações</a:t>
            </a:r>
            <a:r>
              <a:rPr lang="en-US" sz="2200" b="0" i="0" u="none" dirty="0">
                <a:solidFill>
                  <a:srgbClr val="22228B"/>
                </a:solidFill>
                <a:latin typeface="Arial"/>
                <a:ea typeface="Arial"/>
                <a:cs typeface="Arial"/>
                <a:sym typeface="Arial"/>
              </a:rPr>
              <a:t>, ou </a:t>
            </a:r>
            <a:r>
              <a:rPr lang="en-US" sz="2200" b="0" i="0" u="none" dirty="0" err="1">
                <a:solidFill>
                  <a:srgbClr val="22228B"/>
                </a:solidFill>
                <a:latin typeface="Arial"/>
                <a:ea typeface="Arial"/>
                <a:cs typeface="Arial"/>
                <a:sym typeface="Arial"/>
              </a:rPr>
              <a:t>algum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erro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não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catalogado</a:t>
            </a:r>
            <a:r>
              <a:rPr lang="en-US" sz="2200" b="0" i="0" u="none" dirty="0">
                <a:solidFill>
                  <a:srgbClr val="22228B"/>
                </a:solidFill>
                <a:latin typeface="Arial"/>
                <a:ea typeface="Arial"/>
                <a:cs typeface="Arial"/>
                <a:sym typeface="Arial"/>
              </a:rPr>
              <a:t>, para o </a:t>
            </a:r>
            <a:r>
              <a:rPr lang="en-US" sz="2200" b="0" i="0" u="none" dirty="0" err="1">
                <a:solidFill>
                  <a:srgbClr val="22228B"/>
                </a:solidFill>
                <a:latin typeface="Arial"/>
                <a:ea typeface="Arial"/>
                <a:cs typeface="Arial"/>
                <a:sym typeface="Arial"/>
              </a:rPr>
              <a:t>qual</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não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há</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uma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mensagem</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específica</a:t>
            </a:r>
            <a:r>
              <a:rPr lang="en-US" sz="2200" b="0" i="0" u="none" dirty="0">
                <a:solidFill>
                  <a:srgbClr val="22228B"/>
                </a:solidFill>
                <a:latin typeface="Arial"/>
                <a:ea typeface="Arial"/>
                <a:cs typeface="Arial"/>
                <a:sym typeface="Arial"/>
              </a:rPr>
              <a:t> para o </a:t>
            </a:r>
            <a:r>
              <a:rPr lang="en-US" sz="2200" b="0" i="0" u="none" dirty="0" err="1">
                <a:solidFill>
                  <a:srgbClr val="22228B"/>
                </a:solidFill>
                <a:latin typeface="Arial"/>
                <a:ea typeface="Arial"/>
                <a:cs typeface="Arial"/>
                <a:sym typeface="Arial"/>
              </a:rPr>
              <a:t>usuário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Sugerimos</a:t>
            </a:r>
            <a:r>
              <a:rPr lang="en-US" sz="2200" b="0" i="0" u="none" dirty="0">
                <a:solidFill>
                  <a:srgbClr val="22228B"/>
                </a:solidFill>
                <a:latin typeface="Arial"/>
                <a:ea typeface="Arial"/>
                <a:cs typeface="Arial"/>
                <a:sym typeface="Arial"/>
              </a:rPr>
              <a:t> que o </a:t>
            </a:r>
            <a:r>
              <a:rPr lang="en-US" sz="2200" b="0" i="0" u="none" dirty="0" err="1">
                <a:solidFill>
                  <a:srgbClr val="22228B"/>
                </a:solidFill>
                <a:latin typeface="Arial"/>
                <a:ea typeface="Arial"/>
                <a:cs typeface="Arial"/>
                <a:sym typeface="Arial"/>
              </a:rPr>
              <a:t>usuário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tente</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novamente</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mais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tarde</a:t>
            </a:r>
            <a:r>
              <a:rPr lang="en-US" sz="2200" b="0" i="0" u="none" dirty="0">
                <a:solidFill>
                  <a:srgbClr val="22228B"/>
                </a:solidFill>
                <a:latin typeface="Arial"/>
                <a:ea typeface="Arial"/>
                <a:cs typeface="Arial"/>
                <a:sym typeface="Arial"/>
              </a:rPr>
              <a:t> (a </a:t>
            </a:r>
            <a:r>
              <a:rPr lang="en-US" sz="2200" b="0" i="0" u="none" dirty="0" err="1">
                <a:solidFill>
                  <a:srgbClr val="22228B"/>
                </a:solidFill>
                <a:latin typeface="Arial"/>
                <a:ea typeface="Arial"/>
                <a:cs typeface="Arial"/>
                <a:sym typeface="Arial"/>
              </a:rPr>
              <a:t>falha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temporária</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pode</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ter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sido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resolvida</a:t>
            </a:r>
            <a:r>
              <a:rPr lang="en-US" sz="2200" b="0" i="0" u="none" dirty="0">
                <a:solidFill>
                  <a:srgbClr val="22228B"/>
                </a:solidFill>
                <a:latin typeface="Arial"/>
                <a:ea typeface="Arial"/>
                <a:cs typeface="Arial"/>
                <a:sym typeface="Arial"/>
              </a:rPr>
              <a:t>). Se o </a:t>
            </a:r>
            <a:r>
              <a:rPr lang="en-US" sz="2200" b="0" i="0" u="none" dirty="0" err="1">
                <a:solidFill>
                  <a:srgbClr val="22228B"/>
                </a:solidFill>
                <a:latin typeface="Arial"/>
                <a:ea typeface="Arial"/>
                <a:cs typeface="Arial"/>
                <a:sym typeface="Arial"/>
              </a:rPr>
              <a:t>erro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permanecer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pedimos</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ao</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usuário</a:t>
            </a:r>
            <a:r>
              <a:rPr lang="en-US" sz="2200" b="0" i="0" u="none" dirty="0">
                <a:solidFill>
                  <a:srgbClr val="22228B"/>
                </a:solidFill>
                <a:latin typeface="Arial"/>
                <a:ea typeface="Arial"/>
                <a:cs typeface="Arial"/>
                <a:sym typeface="Arial"/>
              </a:rPr>
              <a:t> que o </a:t>
            </a:r>
            <a:r>
              <a:rPr lang="en-US" sz="2200" b="0" i="0" u="none" dirty="0" err="1">
                <a:solidFill>
                  <a:srgbClr val="22228B"/>
                </a:solidFill>
                <a:latin typeface="Arial"/>
                <a:ea typeface="Arial"/>
                <a:cs typeface="Arial"/>
                <a:sym typeface="Arial"/>
              </a:rPr>
              <a:t>reporte</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por</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meio</a:t>
            </a:r>
            <a:r>
              <a:rPr lang="en-US" sz="2200" b="0" i="0" u="none" dirty="0">
                <a:solidFill>
                  <a:srgbClr val="22228B"/>
                </a:solidFill>
                <a:latin typeface="Arial"/>
                <a:ea typeface="Arial"/>
                <a:cs typeface="Arial"/>
                <a:sym typeface="Arial"/>
              </a:rPr>
              <a:t> do canal  “</a:t>
            </a:r>
            <a:r>
              <a:rPr lang="en-US" sz="2200" b="0" i="0" u="none" dirty="0" err="1">
                <a:solidFill>
                  <a:srgbClr val="22228B"/>
                </a:solidFill>
                <a:latin typeface="Arial"/>
                <a:ea typeface="Arial"/>
                <a:cs typeface="Arial"/>
                <a:sym typeface="Arial"/>
              </a:rPr>
              <a:t>Fale</a:t>
            </a:r>
            <a:r>
              <a:rPr lang="en-US" sz="2200" b="0" i="0" u="none" dirty="0">
                <a:solidFill>
                  <a:srgbClr val="22228B"/>
                </a:solidFill>
                <a:latin typeface="Arial"/>
                <a:ea typeface="Arial"/>
                <a:cs typeface="Arial"/>
                <a:sym typeface="Arial"/>
              </a:rPr>
              <a:t> </a:t>
            </a:r>
            <a:r>
              <a:rPr lang="en-US" sz="2200" b="0" i="0" u="none" dirty="0" err="1">
                <a:solidFill>
                  <a:srgbClr val="22228B"/>
                </a:solidFill>
                <a:latin typeface="Arial"/>
                <a:ea typeface="Arial"/>
                <a:cs typeface="Arial"/>
                <a:sym typeface="Arial"/>
              </a:rPr>
              <a:t>Conosco</a:t>
            </a:r>
            <a:r>
              <a:rPr lang="en-US" sz="2200" b="0" i="0" u="none" dirty="0">
                <a:solidFill>
                  <a:srgbClr val="22228B"/>
                </a:solidFill>
                <a:latin typeface="Arial"/>
                <a:ea typeface="Arial"/>
                <a:cs typeface="Arial"/>
                <a:sym typeface="Arial"/>
              </a:rPr>
              <a:t>“ (</a:t>
            </a:r>
            <a:r>
              <a:rPr lang="en-US" sz="2200" b="0" i="0" u="sng" dirty="0">
                <a:solidFill>
                  <a:schemeClr val="hlink"/>
                </a:solidFill>
                <a:latin typeface="Arial"/>
                <a:ea typeface="Arial"/>
                <a:cs typeface="Arial"/>
                <a:sym typeface="Arial"/>
                <a:hlinkClick r:id="rId3"/>
              </a:rPr>
              <a:t>https://portal.esocial.gov.br/servicos/contato-1</a:t>
            </a:r>
            <a:r>
              <a:rPr lang="en-US" sz="2200" b="0" i="0" u="none" dirty="0">
                <a:solidFill>
                  <a:srgbClr val="22228B"/>
                </a:solidFill>
                <a:latin typeface="Arial"/>
                <a:ea typeface="Arial"/>
                <a:cs typeface="Arial"/>
                <a:sym typeface="Arial"/>
              </a:rPr>
              <a:t>).</a:t>
            </a:r>
            <a:endParaRP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620" name="CustomShape 2"/>
          <p:cNvSpPr/>
          <p:nvPr/>
        </p:nvSpPr>
        <p:spPr>
          <a:xfrm>
            <a:off x="0" y="1257480"/>
            <a:ext cx="8929080" cy="514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lang="pt-BR" sz="1800" b="0" strike="noStrike" spc="-1" dirty="0">
              <a:solidFill>
                <a:srgbClr val="000000"/>
              </a:solidFill>
              <a:uFill>
                <a:solidFill>
                  <a:srgbClr val="FFFFFF"/>
                </a:solidFill>
              </a:uFill>
              <a:latin typeface="Arial"/>
            </a:endParaRPr>
          </a:p>
        </p:txBody>
      </p:sp>
      <p:pic>
        <p:nvPicPr>
          <p:cNvPr id="2" name="Imagem 1">
            <a:extLst>
              <a:ext uri="{FF2B5EF4-FFF2-40B4-BE49-F238E27FC236}">
                <a16:creationId xmlns="" xmlns:a16="http://schemas.microsoft.com/office/drawing/2014/main" id="{65FC5BF7-5F67-45A4-A41E-4644A92ED715}"/>
              </a:ext>
            </a:extLst>
          </p:cNvPr>
          <p:cNvPicPr>
            <a:picLocks noChangeAspect="1"/>
          </p:cNvPicPr>
          <p:nvPr/>
        </p:nvPicPr>
        <p:blipFill rotWithShape="1">
          <a:blip r:embed="rId2"/>
          <a:srcRect l="1" t="6630" r="54951" b="16845"/>
          <a:stretch/>
        </p:blipFill>
        <p:spPr>
          <a:xfrm>
            <a:off x="414900" y="911510"/>
            <a:ext cx="4635402" cy="5905678"/>
          </a:xfrm>
          <a:prstGeom prst="rect">
            <a:avLst/>
          </a:prstGeom>
        </p:spPr>
      </p:pic>
      <p:pic>
        <p:nvPicPr>
          <p:cNvPr id="3" name="Imagem 2">
            <a:extLst>
              <a:ext uri="{FF2B5EF4-FFF2-40B4-BE49-F238E27FC236}">
                <a16:creationId xmlns="" xmlns:a16="http://schemas.microsoft.com/office/drawing/2014/main" id="{F0517B5D-2C62-49DC-8E55-174754069CDC}"/>
              </a:ext>
            </a:extLst>
          </p:cNvPr>
          <p:cNvPicPr>
            <a:picLocks noChangeAspect="1"/>
          </p:cNvPicPr>
          <p:nvPr/>
        </p:nvPicPr>
        <p:blipFill rotWithShape="1">
          <a:blip r:embed="rId3"/>
          <a:srcRect l="75356" t="16035" r="2328" b="8933"/>
          <a:stretch/>
        </p:blipFill>
        <p:spPr>
          <a:xfrm>
            <a:off x="6457071" y="1072816"/>
            <a:ext cx="2222695" cy="5605056"/>
          </a:xfrm>
          <a:prstGeom prst="rect">
            <a:avLst/>
          </a:prstGeom>
        </p:spPr>
      </p:pic>
    </p:spTree>
    <p:extLst>
      <p:ext uri="{BB962C8B-B14F-4D97-AF65-F5344CB8AC3E}">
        <p14:creationId xmlns:p14="http://schemas.microsoft.com/office/powerpoint/2010/main" val="53051706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622" name="CustomShape 2"/>
          <p:cNvSpPr/>
          <p:nvPr/>
        </p:nvSpPr>
        <p:spPr>
          <a:xfrm>
            <a:off x="214200" y="2665080"/>
            <a:ext cx="8929080" cy="82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pt-BR" sz="4800" b="1" strike="noStrike" spc="-1" dirty="0">
                <a:solidFill>
                  <a:srgbClr val="002060"/>
                </a:solidFill>
                <a:uFill>
                  <a:solidFill>
                    <a:srgbClr val="FFFFFF"/>
                  </a:solidFill>
                </a:uFill>
                <a:latin typeface="Arial"/>
                <a:ea typeface="Arial"/>
              </a:rPr>
              <a:t>QUALIFICAÇÃO CADASTRAL</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404608072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0"/>
          <p:cNvSpPr/>
          <p:nvPr/>
        </p:nvSpPr>
        <p:spPr>
          <a:xfrm>
            <a:off x="628560" y="864000"/>
            <a:ext cx="8295840" cy="117792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pt-BR" sz="3200" b="1" i="1" u="none" strike="noStrike" cap="none">
                <a:solidFill>
                  <a:srgbClr val="002774"/>
                </a:solidFill>
                <a:latin typeface="Trebuchet MS"/>
                <a:ea typeface="Trebuchet MS"/>
                <a:cs typeface="Trebuchet MS"/>
                <a:sym typeface="Trebuchet MS"/>
              </a:rPr>
              <a:t>Premissa eSocial: Qualificação Cadastral</a:t>
            </a:r>
            <a:endParaRPr sz="18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82" name="Google Shape;182;p40"/>
          <p:cNvSpPr/>
          <p:nvPr/>
        </p:nvSpPr>
        <p:spPr>
          <a:xfrm>
            <a:off x="399960" y="1814400"/>
            <a:ext cx="8524440" cy="4356000"/>
          </a:xfrm>
          <a:prstGeom prst="rect">
            <a:avLst/>
          </a:prstGeom>
          <a:noFill/>
          <a:ln>
            <a:noFill/>
          </a:ln>
        </p:spPr>
        <p:txBody>
          <a:bodyPr spcFirstLastPara="1" wrap="square" lIns="90000" tIns="45000" rIns="90000" bIns="45000" anchor="t" anchorCtr="0">
            <a:noAutofit/>
          </a:bodyPr>
          <a:lstStyle/>
          <a:p>
            <a:pPr marL="0" marR="0" lvl="0" indent="0" algn="just" rtl="0">
              <a:lnSpc>
                <a:spcPct val="100000"/>
              </a:lnSpc>
              <a:spcBef>
                <a:spcPts val="0"/>
              </a:spcBef>
              <a:spcAft>
                <a:spcPts val="0"/>
              </a:spcAft>
              <a:buClr>
                <a:srgbClr val="000000"/>
              </a:buClr>
              <a:buSzPts val="2800"/>
              <a:buFont typeface="Arial"/>
              <a:buNone/>
            </a:pPr>
            <a:r>
              <a:rPr lang="pt-BR" sz="2800" b="0" i="0" u="none" strike="noStrike" cap="none">
                <a:solidFill>
                  <a:srgbClr val="002774"/>
                </a:solidFill>
                <a:latin typeface="Arial"/>
                <a:ea typeface="Arial"/>
                <a:cs typeface="Arial"/>
                <a:sym typeface="Arial"/>
              </a:rPr>
              <a:t>Para o envio de informações e recolhimento das obrigações por meio do eSocial é necessário que os dados cadastrais enviados pelo empregador relativo aos trabalhadores a seu serviço estejam consistentes e qualificados. </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800"/>
              <a:buFont typeface="Arial"/>
              <a:buNone/>
            </a:pPr>
            <a:r>
              <a:rPr lang="pt-BR" sz="2800" b="0" i="0" u="none" strike="noStrike" cap="none">
                <a:solidFill>
                  <a:srgbClr val="002774"/>
                </a:solidFill>
                <a:latin typeface="Arial"/>
                <a:ea typeface="Arial"/>
                <a:cs typeface="Arial"/>
                <a:sym typeface="Arial"/>
              </a:rPr>
              <a:t>O Empregador deverá realizar a qualificação cadastral dos trabalhadores a seu serviço junto as bases do CPF e do CNIS antes da data de entrada em vigor do eSocial. </a:t>
            </a:r>
            <a:endParaRPr sz="18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120292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41"/>
          <p:cNvSpPr/>
          <p:nvPr/>
        </p:nvSpPr>
        <p:spPr>
          <a:xfrm>
            <a:off x="628560" y="936000"/>
            <a:ext cx="7882560" cy="71640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pt-BR" sz="3600" b="1" i="0" u="none" strike="noStrike" cap="none">
                <a:solidFill>
                  <a:srgbClr val="22228B"/>
                </a:solidFill>
                <a:latin typeface="Arial"/>
                <a:ea typeface="Arial"/>
                <a:cs typeface="Arial"/>
                <a:sym typeface="Arial"/>
              </a:rPr>
              <a:t>Consulta Qualificação Cadastral</a:t>
            </a:r>
            <a:endParaRPr sz="18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88" name="Google Shape;188;p41"/>
          <p:cNvSpPr/>
          <p:nvPr/>
        </p:nvSpPr>
        <p:spPr>
          <a:xfrm>
            <a:off x="0" y="1656000"/>
            <a:ext cx="9144000" cy="4438800"/>
          </a:xfrm>
          <a:prstGeom prst="rect">
            <a:avLst/>
          </a:prstGeom>
          <a:noFill/>
          <a:ln>
            <a:noFill/>
          </a:ln>
        </p:spPr>
        <p:txBody>
          <a:bodyPr spcFirstLastPara="1" wrap="square" lIns="90000" tIns="45000" rIns="90000" bIns="45000" anchor="t" anchorCtr="0">
            <a:noAutofit/>
          </a:bodyPr>
          <a:lstStyle/>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22228B"/>
                </a:solidFill>
                <a:latin typeface="Arial"/>
                <a:ea typeface="Arial"/>
                <a:cs typeface="Arial"/>
                <a:sym typeface="Arial"/>
              </a:rPr>
              <a:t>A CQC tem como objetivo principal identificar as inconsistências de cadastro e direcionar para correção, garantindo assim, a titularidade do trabalhador evitando informações de vínculos e remunerações em NIS de terceiros.</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189" name="Google Shape;189;p41"/>
          <p:cNvSpPr/>
          <p:nvPr/>
        </p:nvSpPr>
        <p:spPr>
          <a:xfrm>
            <a:off x="679680" y="2386916"/>
            <a:ext cx="8405280" cy="4316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41"/>
          <p:cNvSpPr/>
          <p:nvPr/>
        </p:nvSpPr>
        <p:spPr>
          <a:xfrm>
            <a:off x="628560" y="2742236"/>
            <a:ext cx="8240400" cy="4681080"/>
          </a:xfrm>
          <a:prstGeom prst="rect">
            <a:avLst/>
          </a:prstGeom>
          <a:noFill/>
          <a:ln>
            <a:noFill/>
          </a:ln>
        </p:spPr>
        <p:txBody>
          <a:bodyPr spcFirstLastPara="1" wrap="square" lIns="90000" tIns="45000" rIns="90000" bIns="45000" anchor="t" anchorCtr="0">
            <a:noAutofit/>
          </a:bodyPr>
          <a:lstStyle/>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191" name="Google Shape;191;p41"/>
          <p:cNvPicPr preferRelativeResize="0"/>
          <p:nvPr/>
        </p:nvPicPr>
        <p:blipFill rotWithShape="1">
          <a:blip r:embed="rId3">
            <a:alphaModFix/>
          </a:blip>
          <a:srcRect/>
          <a:stretch/>
        </p:blipFill>
        <p:spPr>
          <a:xfrm>
            <a:off x="1600560" y="3898916"/>
            <a:ext cx="1761120" cy="896400"/>
          </a:xfrm>
          <a:prstGeom prst="rect">
            <a:avLst/>
          </a:prstGeom>
          <a:noFill/>
          <a:ln>
            <a:noFill/>
          </a:ln>
        </p:spPr>
      </p:pic>
      <p:sp>
        <p:nvSpPr>
          <p:cNvPr id="192" name="Google Shape;192;p41"/>
          <p:cNvSpPr/>
          <p:nvPr/>
        </p:nvSpPr>
        <p:spPr>
          <a:xfrm>
            <a:off x="1348560" y="2955716"/>
            <a:ext cx="1976400" cy="867600"/>
          </a:xfrm>
          <a:prstGeom prst="rect">
            <a:avLst/>
          </a:prstGeom>
          <a:noFill/>
          <a:ln>
            <a:noFill/>
          </a:ln>
        </p:spPr>
        <p:txBody>
          <a:bodyPr spcFirstLastPara="1" wrap="square" lIns="90000" tIns="45000" rIns="90000" bIns="45000" anchor="t" anchorCtr="0">
            <a:noAutofit/>
          </a:bodyPr>
          <a:lstStyle/>
          <a:p>
            <a:pPr marL="216000" marR="0" lvl="0" indent="-215639" algn="ctr" rtl="0">
              <a:lnSpc>
                <a:spcPct val="100000"/>
              </a:lnSpc>
              <a:spcBef>
                <a:spcPts val="0"/>
              </a:spcBef>
              <a:spcAft>
                <a:spcPts val="0"/>
              </a:spcAft>
              <a:buClr>
                <a:srgbClr val="002774"/>
              </a:buClr>
              <a:buSzPts val="800"/>
              <a:buFont typeface="Noto Sans Symbols"/>
              <a:buChar char="l"/>
            </a:pPr>
            <a:r>
              <a:rPr lang="pt-BR" sz="3200" b="1" i="0" u="none" strike="noStrike" cap="none">
                <a:solidFill>
                  <a:srgbClr val="002774"/>
                </a:solidFill>
                <a:latin typeface="Arial Black"/>
                <a:ea typeface="Arial Black"/>
                <a:cs typeface="Arial Black"/>
                <a:sym typeface="Arial Black"/>
              </a:rPr>
              <a:t>CPF</a:t>
            </a:r>
            <a:endParaRPr sz="1800" b="0" i="0" u="none" strike="noStrike" cap="none">
              <a:solidFill>
                <a:srgbClr val="000000"/>
              </a:solidFill>
              <a:latin typeface="Arial"/>
              <a:ea typeface="Arial"/>
              <a:cs typeface="Arial"/>
              <a:sym typeface="Arial"/>
            </a:endParaRPr>
          </a:p>
          <a:p>
            <a:pPr marL="216000" marR="0" lvl="0" indent="-215639" algn="ctr" rtl="0">
              <a:lnSpc>
                <a:spcPct val="100000"/>
              </a:lnSpc>
              <a:spcBef>
                <a:spcPts val="0"/>
              </a:spcBef>
              <a:spcAft>
                <a:spcPts val="0"/>
              </a:spcAft>
              <a:buClr>
                <a:srgbClr val="002774"/>
              </a:buClr>
              <a:buSzPts val="300"/>
              <a:buFont typeface="Noto Sans Symbols"/>
              <a:buChar char="l"/>
            </a:pPr>
            <a:r>
              <a:rPr lang="pt-BR" sz="1200" b="1" i="0" u="none" strike="noStrike" cap="none">
                <a:solidFill>
                  <a:srgbClr val="002774"/>
                </a:solidFill>
                <a:latin typeface="Arial Black"/>
                <a:ea typeface="Arial Black"/>
                <a:cs typeface="Arial Black"/>
                <a:sym typeface="Arial Black"/>
              </a:rPr>
              <a:t>Cadastro de Pessoa Física</a:t>
            </a:r>
            <a:endParaRPr sz="1800" b="0" i="0" u="none" strike="noStrike" cap="none">
              <a:solidFill>
                <a:srgbClr val="000000"/>
              </a:solidFill>
              <a:latin typeface="Arial"/>
              <a:ea typeface="Arial"/>
              <a:cs typeface="Arial"/>
              <a:sym typeface="Arial"/>
            </a:endParaRPr>
          </a:p>
        </p:txBody>
      </p:sp>
      <p:pic>
        <p:nvPicPr>
          <p:cNvPr id="193" name="Google Shape;193;p41"/>
          <p:cNvPicPr preferRelativeResize="0"/>
          <p:nvPr/>
        </p:nvPicPr>
        <p:blipFill rotWithShape="1">
          <a:blip r:embed="rId4">
            <a:alphaModFix/>
          </a:blip>
          <a:srcRect/>
          <a:stretch/>
        </p:blipFill>
        <p:spPr>
          <a:xfrm>
            <a:off x="5884560" y="3790916"/>
            <a:ext cx="1616400" cy="1004400"/>
          </a:xfrm>
          <a:prstGeom prst="rect">
            <a:avLst/>
          </a:prstGeom>
          <a:noFill/>
          <a:ln>
            <a:noFill/>
          </a:ln>
        </p:spPr>
      </p:pic>
      <p:sp>
        <p:nvSpPr>
          <p:cNvPr id="194" name="Google Shape;194;p41"/>
          <p:cNvSpPr/>
          <p:nvPr/>
        </p:nvSpPr>
        <p:spPr>
          <a:xfrm>
            <a:off x="5848560" y="2775716"/>
            <a:ext cx="1757520" cy="723600"/>
          </a:xfrm>
          <a:prstGeom prst="rect">
            <a:avLst/>
          </a:prstGeom>
          <a:noFill/>
          <a:ln>
            <a:noFill/>
          </a:ln>
        </p:spPr>
        <p:txBody>
          <a:bodyPr spcFirstLastPara="1" wrap="square" lIns="90000" tIns="45000" rIns="90000" bIns="45000" anchor="t" anchorCtr="0">
            <a:noAutofit/>
          </a:bodyPr>
          <a:lstStyle/>
          <a:p>
            <a:pPr marL="216000" marR="0" lvl="0" indent="-215639" algn="ctr" rtl="0">
              <a:lnSpc>
                <a:spcPct val="100000"/>
              </a:lnSpc>
              <a:spcBef>
                <a:spcPts val="0"/>
              </a:spcBef>
              <a:spcAft>
                <a:spcPts val="0"/>
              </a:spcAft>
              <a:buClr>
                <a:srgbClr val="002774"/>
              </a:buClr>
              <a:buSzPts val="800"/>
              <a:buFont typeface="Noto Sans Symbols"/>
              <a:buChar char="l"/>
            </a:pPr>
            <a:r>
              <a:rPr lang="pt-BR" sz="3200" b="1" i="0" u="none" strike="noStrike" cap="none">
                <a:solidFill>
                  <a:srgbClr val="002774"/>
                </a:solidFill>
                <a:latin typeface="Arial Black"/>
                <a:ea typeface="Arial Black"/>
                <a:cs typeface="Arial Black"/>
                <a:sym typeface="Arial Black"/>
              </a:rPr>
              <a:t>CNIS</a:t>
            </a:r>
            <a:endParaRPr sz="1800" b="0" i="0" u="none" strike="noStrike" cap="none">
              <a:solidFill>
                <a:srgbClr val="000000"/>
              </a:solidFill>
              <a:latin typeface="Arial"/>
              <a:ea typeface="Arial"/>
              <a:cs typeface="Arial"/>
              <a:sym typeface="Arial"/>
            </a:endParaRPr>
          </a:p>
          <a:p>
            <a:pPr marL="216000" marR="0" lvl="0" indent="-215639" algn="ctr" rtl="0">
              <a:lnSpc>
                <a:spcPct val="100000"/>
              </a:lnSpc>
              <a:spcBef>
                <a:spcPts val="0"/>
              </a:spcBef>
              <a:spcAft>
                <a:spcPts val="0"/>
              </a:spcAft>
              <a:buClr>
                <a:srgbClr val="002774"/>
              </a:buClr>
              <a:buSzPts val="300"/>
              <a:buFont typeface="Noto Sans Symbols"/>
              <a:buChar char="l"/>
            </a:pPr>
            <a:r>
              <a:rPr lang="pt-BR" sz="1200" b="1" i="0" u="none" strike="noStrike" cap="none">
                <a:solidFill>
                  <a:srgbClr val="002774"/>
                </a:solidFill>
                <a:latin typeface="Arial Black"/>
                <a:ea typeface="Arial Black"/>
                <a:cs typeface="Arial Black"/>
                <a:sym typeface="Arial Black"/>
              </a:rPr>
              <a:t>Cadastro Nacional de </a:t>
            </a:r>
            <a:endParaRPr sz="1800" b="0" i="0" u="none" strike="noStrike" cap="none">
              <a:solidFill>
                <a:srgbClr val="000000"/>
              </a:solidFill>
              <a:latin typeface="Arial"/>
              <a:ea typeface="Arial"/>
              <a:cs typeface="Arial"/>
              <a:sym typeface="Arial"/>
            </a:endParaRPr>
          </a:p>
          <a:p>
            <a:pPr marL="216000" marR="0" lvl="0" indent="-215639" algn="ctr" rtl="0">
              <a:lnSpc>
                <a:spcPct val="100000"/>
              </a:lnSpc>
              <a:spcBef>
                <a:spcPts val="0"/>
              </a:spcBef>
              <a:spcAft>
                <a:spcPts val="0"/>
              </a:spcAft>
              <a:buClr>
                <a:srgbClr val="002774"/>
              </a:buClr>
              <a:buSzPts val="300"/>
              <a:buFont typeface="Noto Sans Symbols"/>
              <a:buChar char="l"/>
            </a:pPr>
            <a:r>
              <a:rPr lang="pt-BR" sz="1200" b="1" i="0" u="none" strike="noStrike" cap="none">
                <a:solidFill>
                  <a:srgbClr val="002774"/>
                </a:solidFill>
                <a:latin typeface="Arial Black"/>
                <a:ea typeface="Arial Black"/>
                <a:cs typeface="Arial Black"/>
                <a:sym typeface="Arial Black"/>
              </a:rPr>
              <a:t>Informações Sociais</a:t>
            </a:r>
            <a:endParaRPr sz="1800" b="0" i="0" u="none" strike="noStrike" cap="none">
              <a:solidFill>
                <a:srgbClr val="000000"/>
              </a:solidFill>
              <a:latin typeface="Arial"/>
              <a:ea typeface="Arial"/>
              <a:cs typeface="Arial"/>
              <a:sym typeface="Arial"/>
            </a:endParaRPr>
          </a:p>
        </p:txBody>
      </p:sp>
      <p:sp>
        <p:nvSpPr>
          <p:cNvPr id="195" name="Google Shape;195;p41"/>
          <p:cNvSpPr/>
          <p:nvPr/>
        </p:nvSpPr>
        <p:spPr>
          <a:xfrm>
            <a:off x="1060560" y="4834916"/>
            <a:ext cx="2516400" cy="39168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pt-BR" sz="2000" b="0" i="0" u="none" strike="noStrike" cap="none">
                <a:solidFill>
                  <a:srgbClr val="002774"/>
                </a:solidFill>
                <a:latin typeface="Arial Black"/>
                <a:ea typeface="Arial Black"/>
                <a:cs typeface="Arial Black"/>
                <a:sym typeface="Arial Black"/>
              </a:rPr>
              <a:t>NOME, DN e CPF</a:t>
            </a:r>
            <a:endParaRPr sz="1800" b="0" i="0" u="none" strike="noStrike" cap="none">
              <a:solidFill>
                <a:srgbClr val="000000"/>
              </a:solidFill>
              <a:latin typeface="Arial"/>
              <a:ea typeface="Arial"/>
              <a:cs typeface="Arial"/>
              <a:sym typeface="Arial"/>
            </a:endParaRPr>
          </a:p>
        </p:txBody>
      </p:sp>
      <p:sp>
        <p:nvSpPr>
          <p:cNvPr id="196" name="Google Shape;196;p41"/>
          <p:cNvSpPr/>
          <p:nvPr/>
        </p:nvSpPr>
        <p:spPr>
          <a:xfrm>
            <a:off x="5524560" y="4870916"/>
            <a:ext cx="2516400" cy="39168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pt-BR" sz="2000" b="0" i="0" u="none" strike="noStrike" cap="none">
                <a:solidFill>
                  <a:srgbClr val="002774"/>
                </a:solidFill>
                <a:latin typeface="Arial Black"/>
                <a:ea typeface="Arial Black"/>
                <a:cs typeface="Arial Black"/>
                <a:sym typeface="Arial Black"/>
              </a:rPr>
              <a:t>DN, CPF, NIS</a:t>
            </a:r>
            <a:endParaRPr sz="1800" b="0" i="0" u="none" strike="noStrike" cap="none">
              <a:solidFill>
                <a:srgbClr val="000000"/>
              </a:solidFill>
              <a:latin typeface="Arial"/>
              <a:ea typeface="Arial"/>
              <a:cs typeface="Arial"/>
              <a:sym typeface="Arial"/>
            </a:endParaRPr>
          </a:p>
        </p:txBody>
      </p:sp>
      <p:sp>
        <p:nvSpPr>
          <p:cNvPr id="197" name="Google Shape;197;p41"/>
          <p:cNvSpPr/>
          <p:nvPr/>
        </p:nvSpPr>
        <p:spPr>
          <a:xfrm>
            <a:off x="4048560" y="5900156"/>
            <a:ext cx="1256400" cy="335160"/>
          </a:xfrm>
          <a:prstGeom prst="can">
            <a:avLst>
              <a:gd name="adj" fmla="val 5400"/>
            </a:avLst>
          </a:prstGeom>
          <a:gradFill>
            <a:gsLst>
              <a:gs pos="0">
                <a:srgbClr val="FFFF66"/>
              </a:gs>
              <a:gs pos="100000">
                <a:srgbClr val="996633"/>
              </a:gs>
            </a:gsLst>
            <a:lin ang="2700000" scaled="0"/>
          </a:gradFill>
          <a:ln w="9525" cap="flat" cmpd="sng">
            <a:solidFill>
              <a:srgbClr val="3465A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41"/>
          <p:cNvSpPr/>
          <p:nvPr/>
        </p:nvSpPr>
        <p:spPr>
          <a:xfrm>
            <a:off x="4048560" y="5629076"/>
            <a:ext cx="1256400" cy="335160"/>
          </a:xfrm>
          <a:prstGeom prst="can">
            <a:avLst>
              <a:gd name="adj" fmla="val 5400"/>
            </a:avLst>
          </a:prstGeom>
          <a:gradFill>
            <a:gsLst>
              <a:gs pos="0">
                <a:srgbClr val="FFFF66"/>
              </a:gs>
              <a:gs pos="100000">
                <a:srgbClr val="996633"/>
              </a:gs>
            </a:gsLst>
            <a:lin ang="2700000" scaled="0"/>
          </a:gradFill>
          <a:ln w="9525" cap="flat" cmpd="sng">
            <a:solidFill>
              <a:srgbClr val="3465A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41"/>
          <p:cNvSpPr/>
          <p:nvPr/>
        </p:nvSpPr>
        <p:spPr>
          <a:xfrm>
            <a:off x="4048560" y="5357996"/>
            <a:ext cx="1256400" cy="335160"/>
          </a:xfrm>
          <a:prstGeom prst="can">
            <a:avLst>
              <a:gd name="adj" fmla="val 5400"/>
            </a:avLst>
          </a:prstGeom>
          <a:gradFill>
            <a:gsLst>
              <a:gs pos="0">
                <a:srgbClr val="FFFF66"/>
              </a:gs>
              <a:gs pos="100000">
                <a:srgbClr val="996633"/>
              </a:gs>
            </a:gsLst>
            <a:lin ang="2700000" scaled="0"/>
          </a:gradFill>
          <a:ln w="9525" cap="flat" cmpd="sng">
            <a:solidFill>
              <a:srgbClr val="3465A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41"/>
          <p:cNvSpPr/>
          <p:nvPr/>
        </p:nvSpPr>
        <p:spPr>
          <a:xfrm>
            <a:off x="4048560" y="5086916"/>
            <a:ext cx="1256400" cy="335160"/>
          </a:xfrm>
          <a:prstGeom prst="can">
            <a:avLst>
              <a:gd name="adj" fmla="val 5400"/>
            </a:avLst>
          </a:prstGeom>
          <a:gradFill>
            <a:gsLst>
              <a:gs pos="0">
                <a:srgbClr val="FFFF66"/>
              </a:gs>
              <a:gs pos="100000">
                <a:srgbClr val="996633"/>
              </a:gs>
            </a:gsLst>
            <a:lin ang="2700000" scaled="0"/>
          </a:gradFill>
          <a:ln w="9525" cap="flat" cmpd="sng">
            <a:solidFill>
              <a:srgbClr val="3465A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41"/>
          <p:cNvSpPr/>
          <p:nvPr/>
        </p:nvSpPr>
        <p:spPr>
          <a:xfrm>
            <a:off x="3472560" y="6202916"/>
            <a:ext cx="2516400" cy="696600"/>
          </a:xfrm>
          <a:prstGeom prst="rect">
            <a:avLst/>
          </a:prstGeom>
          <a:noFill/>
          <a:ln>
            <a:noFill/>
          </a:ln>
        </p:spPr>
        <p:txBody>
          <a:bodyPr spcFirstLastPara="1" wrap="square" lIns="90000" tIns="45000" rIns="90000" bIns="450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pt-BR" sz="2000" b="0" i="0" u="none" strike="noStrike" cap="none">
                <a:solidFill>
                  <a:srgbClr val="002774"/>
                </a:solidFill>
                <a:latin typeface="Arial Black"/>
                <a:ea typeface="Arial Black"/>
                <a:cs typeface="Arial Black"/>
                <a:sym typeface="Arial Black"/>
              </a:rPr>
              <a:t>Base de Ouro</a:t>
            </a:r>
            <a:endParaRPr sz="18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pt-BR" sz="2000" b="0" i="0" u="none" strike="noStrike" cap="none">
                <a:solidFill>
                  <a:srgbClr val="002774"/>
                </a:solidFill>
                <a:latin typeface="Arial Black"/>
                <a:ea typeface="Arial Black"/>
                <a:cs typeface="Arial Black"/>
                <a:sym typeface="Arial Black"/>
              </a:rPr>
              <a:t>eSOCIAL</a:t>
            </a:r>
            <a:endParaRPr sz="1800" b="0" i="0" u="none" strike="noStrike" cap="none">
              <a:solidFill>
                <a:srgbClr val="000000"/>
              </a:solidFill>
              <a:latin typeface="Arial"/>
              <a:ea typeface="Arial"/>
              <a:cs typeface="Arial"/>
              <a:sym typeface="Arial"/>
            </a:endParaRPr>
          </a:p>
        </p:txBody>
      </p:sp>
      <p:sp>
        <p:nvSpPr>
          <p:cNvPr id="202" name="Google Shape;202;p41"/>
          <p:cNvSpPr/>
          <p:nvPr/>
        </p:nvSpPr>
        <p:spPr>
          <a:xfrm>
            <a:off x="3365280" y="4342076"/>
            <a:ext cx="917280" cy="724320"/>
          </a:xfrm>
          <a:custGeom>
            <a:avLst/>
            <a:gdLst/>
            <a:ahLst/>
            <a:cxnLst/>
            <a:rect l="l" t="t" r="r" b="b"/>
            <a:pathLst>
              <a:path w="21600" h="21600" extrusionOk="0">
                <a:moveTo>
                  <a:pt x="0" y="0"/>
                </a:moveTo>
                <a:lnTo>
                  <a:pt x="21600" y="21600"/>
                </a:lnTo>
              </a:path>
            </a:pathLst>
          </a:custGeom>
          <a:noFill/>
          <a:ln w="72000" cap="flat" cmpd="sng">
            <a:solidFill>
              <a:srgbClr val="3465AF"/>
            </a:solidFill>
            <a:prstDash val="solid"/>
            <a:round/>
            <a:headEnd type="none" w="sm" len="sm"/>
            <a:tailEnd type="triangle" w="med" len="med"/>
          </a:ln>
        </p:spPr>
      </p:sp>
      <p:sp>
        <p:nvSpPr>
          <p:cNvPr id="203" name="Google Shape;203;p41"/>
          <p:cNvSpPr/>
          <p:nvPr/>
        </p:nvSpPr>
        <p:spPr>
          <a:xfrm flipH="1">
            <a:off x="4674960" y="4294916"/>
            <a:ext cx="1202760" cy="788760"/>
          </a:xfrm>
          <a:custGeom>
            <a:avLst/>
            <a:gdLst/>
            <a:ahLst/>
            <a:cxnLst/>
            <a:rect l="l" t="t" r="r" b="b"/>
            <a:pathLst>
              <a:path w="21600" h="21600" extrusionOk="0">
                <a:moveTo>
                  <a:pt x="0" y="0"/>
                </a:moveTo>
                <a:lnTo>
                  <a:pt x="21600" y="21600"/>
                </a:lnTo>
              </a:path>
            </a:pathLst>
          </a:custGeom>
          <a:noFill/>
          <a:ln w="72000" cap="flat" cmpd="sng">
            <a:solidFill>
              <a:srgbClr val="3465AF"/>
            </a:solidFill>
            <a:prstDash val="solid"/>
            <a:round/>
            <a:headEnd type="none" w="sm" len="sm"/>
            <a:tailEnd type="triangle" w="med" len="med"/>
          </a:ln>
        </p:spPr>
      </p:sp>
    </p:spTree>
    <p:extLst>
      <p:ext uri="{BB962C8B-B14F-4D97-AF65-F5344CB8AC3E}">
        <p14:creationId xmlns:p14="http://schemas.microsoft.com/office/powerpoint/2010/main" val="42836170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42"/>
          <p:cNvSpPr/>
          <p:nvPr/>
        </p:nvSpPr>
        <p:spPr>
          <a:xfrm>
            <a:off x="628560" y="908640"/>
            <a:ext cx="7779960" cy="1076400"/>
          </a:xfrm>
          <a:custGeom>
            <a:avLst/>
            <a:gdLst/>
            <a:ahLst/>
            <a:cxnLst/>
            <a:rect l="l" t="t" r="r" b="b"/>
            <a:pathLst>
              <a:path w="21899" h="2593" extrusionOk="0">
                <a:moveTo>
                  <a:pt x="0" y="0"/>
                </a:moveTo>
                <a:lnTo>
                  <a:pt x="21899" y="0"/>
                </a:lnTo>
                <a:lnTo>
                  <a:pt x="21899" y="2593"/>
                </a:lnTo>
                <a:lnTo>
                  <a:pt x="0" y="2593"/>
                </a:lnTo>
                <a:close/>
              </a:path>
            </a:pathLst>
          </a:custGeom>
          <a:noFill/>
          <a:ln>
            <a:noFill/>
          </a:ln>
        </p:spPr>
        <p:txBody>
          <a:bodyPr spcFirstLastPara="1" wrap="square" lIns="90000" tIns="45000" rIns="90000" bIns="45000" anchor="t" anchorCtr="0">
            <a:noAutofit/>
          </a:bodyPr>
          <a:lstStyle/>
          <a:p>
            <a:pPr marL="0" marR="0" lvl="0" indent="0" algn="l" rtl="0">
              <a:lnSpc>
                <a:spcPct val="170000"/>
              </a:lnSpc>
              <a:spcBef>
                <a:spcPts val="0"/>
              </a:spcBef>
              <a:spcAft>
                <a:spcPts val="0"/>
              </a:spcAft>
              <a:buClr>
                <a:srgbClr val="000000"/>
              </a:buClr>
              <a:buSzPts val="3200"/>
              <a:buFont typeface="Arial"/>
              <a:buNone/>
            </a:pPr>
            <a:r>
              <a:rPr lang="pt-BR" sz="3200" b="1" i="1" u="none" strike="noStrike" cap="none">
                <a:solidFill>
                  <a:srgbClr val="002774"/>
                </a:solidFill>
                <a:latin typeface="Trebuchet MS"/>
                <a:ea typeface="Trebuchet MS"/>
                <a:cs typeface="Trebuchet MS"/>
                <a:sym typeface="Trebuchet MS"/>
              </a:rPr>
              <a:t>	Consulta Qualificação Cadastral</a:t>
            </a:r>
            <a:r>
              <a:rPr lang="pt-BR" sz="2800" b="1" i="0" u="none" strike="noStrike" cap="none">
                <a:solidFill>
                  <a:srgbClr val="002774"/>
                </a:solidFill>
                <a:latin typeface="Trebuchet MS"/>
                <a:ea typeface="Trebuchet MS"/>
                <a:cs typeface="Trebuchet MS"/>
                <a:sym typeface="Trebuchet MS"/>
              </a:rPr>
              <a:t> </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09" name="Google Shape;209;p42"/>
          <p:cNvSpPr/>
          <p:nvPr/>
        </p:nvSpPr>
        <p:spPr>
          <a:xfrm>
            <a:off x="414360" y="1672920"/>
            <a:ext cx="8614800" cy="4523760"/>
          </a:xfrm>
          <a:prstGeom prst="rect">
            <a:avLst/>
          </a:prstGeom>
          <a:noFill/>
          <a:ln>
            <a:noFill/>
          </a:ln>
        </p:spPr>
        <p:txBody>
          <a:bodyPr spcFirstLastPara="1" wrap="square" lIns="90000" tIns="45000" rIns="90000" bIns="45000" anchor="t" anchorCtr="0">
            <a:noAutofit/>
          </a:bodyPr>
          <a:lstStyle/>
          <a:p>
            <a:pPr marL="342900" marR="0" lvl="0" indent="-342900" algn="just" rtl="0">
              <a:lnSpc>
                <a:spcPct val="100000"/>
              </a:lnSpc>
              <a:spcBef>
                <a:spcPts val="0"/>
              </a:spcBef>
              <a:spcAft>
                <a:spcPts val="0"/>
              </a:spcAft>
              <a:buClr>
                <a:srgbClr val="002774"/>
              </a:buClr>
              <a:buSzPts val="2000"/>
              <a:buFont typeface="Noto Sans Symbols"/>
              <a:buChar char="✓"/>
            </a:pPr>
            <a:r>
              <a:rPr lang="pt-BR" sz="2000" b="1" i="0" u="none" strike="noStrike" cap="none">
                <a:solidFill>
                  <a:srgbClr val="002774"/>
                </a:solidFill>
                <a:latin typeface="Arial"/>
                <a:ea typeface="Arial"/>
                <a:cs typeface="Arial"/>
                <a:sym typeface="Arial"/>
              </a:rPr>
              <a:t>Duas opções: online e em lote;</a:t>
            </a:r>
            <a:endParaRPr sz="1400" b="0" i="0" u="none" strike="noStrike" cap="none">
              <a:solidFill>
                <a:srgbClr val="000000"/>
              </a:solidFill>
              <a:latin typeface="Arial"/>
              <a:ea typeface="Arial"/>
              <a:cs typeface="Arial"/>
              <a:sym typeface="Arial"/>
            </a:endParaRPr>
          </a:p>
          <a:p>
            <a:pPr marL="342900" marR="0" lvl="0" indent="-215900" algn="just" rtl="0">
              <a:lnSpc>
                <a:spcPct val="100000"/>
              </a:lnSpc>
              <a:spcBef>
                <a:spcPts val="0"/>
              </a:spcBef>
              <a:spcAft>
                <a:spcPts val="0"/>
              </a:spcAft>
              <a:buClr>
                <a:schemeClr val="dk1"/>
              </a:buClr>
              <a:buSzPts val="2000"/>
              <a:buFont typeface="Noto Sans Symbols"/>
              <a:buNone/>
            </a:pPr>
            <a:endParaRPr sz="2000" b="1" i="0" u="none" strike="noStrike" cap="none">
              <a:solidFill>
                <a:srgbClr val="002774"/>
              </a:solidFill>
              <a:latin typeface="Arial"/>
              <a:ea typeface="Arial"/>
              <a:cs typeface="Arial"/>
              <a:sym typeface="Arial"/>
            </a:endParaRPr>
          </a:p>
          <a:p>
            <a:pPr marL="342900" marR="0" lvl="0" indent="-342900" algn="just" rtl="0">
              <a:lnSpc>
                <a:spcPct val="100000"/>
              </a:lnSpc>
              <a:spcBef>
                <a:spcPts val="0"/>
              </a:spcBef>
              <a:spcAft>
                <a:spcPts val="0"/>
              </a:spcAft>
              <a:buClr>
                <a:srgbClr val="002774"/>
              </a:buClr>
              <a:buSzPts val="2000"/>
              <a:buFont typeface="Noto Sans Symbols"/>
              <a:buChar char="✓"/>
            </a:pPr>
            <a:r>
              <a:rPr lang="pt-BR" sz="2000" b="1" i="0" u="none" strike="noStrike" cap="none">
                <a:solidFill>
                  <a:srgbClr val="002774"/>
                </a:solidFill>
                <a:latin typeface="Arial"/>
                <a:ea typeface="Arial"/>
                <a:cs typeface="Arial"/>
                <a:sym typeface="Arial"/>
              </a:rPr>
              <a:t>O nome do trabalhador é validado com a base do CPF: REGRA_VALIDA_TRABALHADOR_BASE_CPF </a:t>
            </a:r>
            <a:endParaRPr sz="1800" b="0" i="0" u="none" strike="noStrike" cap="none">
              <a:solidFill>
                <a:srgbClr val="000000"/>
              </a:solidFill>
              <a:latin typeface="Arial"/>
              <a:ea typeface="Arial"/>
              <a:cs typeface="Arial"/>
              <a:sym typeface="Arial"/>
            </a:endParaRPr>
          </a:p>
          <a:p>
            <a:pPr marL="285750" marR="0" lvl="0" indent="-171450" algn="just" rtl="0">
              <a:lnSpc>
                <a:spcPct val="100000"/>
              </a:lnSpc>
              <a:spcBef>
                <a:spcPts val="0"/>
              </a:spcBef>
              <a:spcAft>
                <a:spcPts val="0"/>
              </a:spcAft>
              <a:buClr>
                <a:schemeClr val="dk1"/>
              </a:buClr>
              <a:buSzPts val="1800"/>
              <a:buFont typeface="Noto Sans Symbols"/>
              <a:buNone/>
            </a:pPr>
            <a:endParaRPr sz="1800" b="0" i="0" u="none" strike="noStrike" cap="none">
              <a:solidFill>
                <a:srgbClr val="000000"/>
              </a:solidFill>
              <a:latin typeface="Arial"/>
              <a:ea typeface="Arial"/>
              <a:cs typeface="Arial"/>
              <a:sym typeface="Arial"/>
            </a:endParaRPr>
          </a:p>
          <a:p>
            <a:pPr marL="342900" marR="0" lvl="0" indent="-342900" algn="just" rtl="0">
              <a:lnSpc>
                <a:spcPct val="100000"/>
              </a:lnSpc>
              <a:spcBef>
                <a:spcPts val="0"/>
              </a:spcBef>
              <a:spcAft>
                <a:spcPts val="0"/>
              </a:spcAft>
              <a:buClr>
                <a:srgbClr val="002774"/>
              </a:buClr>
              <a:buSzPts val="2000"/>
              <a:buFont typeface="Noto Sans Symbols"/>
              <a:buChar char="✓"/>
            </a:pPr>
            <a:r>
              <a:rPr lang="pt-BR" sz="2000" b="1" i="0" u="none" strike="noStrike" cap="none">
                <a:solidFill>
                  <a:srgbClr val="002774"/>
                </a:solidFill>
                <a:latin typeface="Arial"/>
                <a:ea typeface="Arial"/>
                <a:cs typeface="Arial"/>
                <a:sym typeface="Arial"/>
              </a:rPr>
              <a:t> Na CQC deve ser informado sempre o nome civil do trabalhador, mesmo que este possua nome social na base do CPF. </a:t>
            </a:r>
            <a:endParaRPr sz="1800" b="0" i="0" u="none" strike="noStrike" cap="none">
              <a:solidFill>
                <a:srgbClr val="000000"/>
              </a:solidFill>
              <a:latin typeface="Arial"/>
              <a:ea typeface="Arial"/>
              <a:cs typeface="Arial"/>
              <a:sym typeface="Arial"/>
            </a:endParaRPr>
          </a:p>
          <a:p>
            <a:pPr marL="342900" marR="0" lvl="0" indent="-342900" algn="just" rtl="0">
              <a:lnSpc>
                <a:spcPct val="100000"/>
              </a:lnSpc>
              <a:spcBef>
                <a:spcPts val="0"/>
              </a:spcBef>
              <a:spcAft>
                <a:spcPts val="0"/>
              </a:spcAft>
              <a:buClr>
                <a:srgbClr val="002774"/>
              </a:buClr>
              <a:buSzPts val="2000"/>
              <a:buFont typeface="Noto Sans Symbols"/>
              <a:buChar char="✓"/>
            </a:pPr>
            <a:r>
              <a:rPr lang="pt-BR" sz="2000" b="1" i="0" u="none" strike="noStrike" cap="none">
                <a:solidFill>
                  <a:srgbClr val="002774"/>
                </a:solidFill>
                <a:latin typeface="Arial"/>
                <a:ea typeface="Arial"/>
                <a:cs typeface="Arial"/>
                <a:sym typeface="Arial"/>
              </a:rPr>
              <a:t>	Somente nas situações em que houver retificação/substituição judicial do nome civil é que o novo nome deverá ser utilizado na consulta qualificação cadastral.</a:t>
            </a:r>
            <a:endParaRPr sz="1400" b="0" i="0" u="none" strike="noStrike" cap="none">
              <a:solidFill>
                <a:srgbClr val="000000"/>
              </a:solidFill>
              <a:latin typeface="Arial"/>
              <a:ea typeface="Arial"/>
              <a:cs typeface="Arial"/>
              <a:sym typeface="Arial"/>
            </a:endParaRPr>
          </a:p>
          <a:p>
            <a:pPr marL="285750" marR="0" lvl="0" indent="-285750" algn="just" rtl="0">
              <a:lnSpc>
                <a:spcPct val="100000"/>
              </a:lnSpc>
              <a:spcBef>
                <a:spcPts val="0"/>
              </a:spcBef>
              <a:spcAft>
                <a:spcPts val="0"/>
              </a:spcAft>
              <a:buClr>
                <a:srgbClr val="002774"/>
              </a:buClr>
              <a:buSzPts val="1800"/>
              <a:buFont typeface="Noto Sans Symbols"/>
              <a:buChar char="✓"/>
            </a:pPr>
            <a:r>
              <a:rPr lang="pt-BR" sz="1800" b="1" i="0" u="none" strike="noStrike" cap="none">
                <a:solidFill>
                  <a:srgbClr val="002774"/>
                </a:solidFill>
                <a:latin typeface="Arial"/>
                <a:ea typeface="Arial"/>
                <a:cs typeface="Arial"/>
                <a:sym typeface="Arial"/>
              </a:rPr>
              <a:t>As regras de validação do nome no leiaute do eSocial definem que não podem ser utilizados caracteres ( Ç, aspas, acentos e outros).</a:t>
            </a:r>
            <a:endParaRPr sz="1600" b="0" i="0" u="none" strike="noStrike" cap="none">
              <a:solidFill>
                <a:srgbClr val="000000"/>
              </a:solidFill>
              <a:latin typeface="Arial"/>
              <a:ea typeface="Arial"/>
              <a:cs typeface="Arial"/>
              <a:sym typeface="Arial"/>
            </a:endParaRPr>
          </a:p>
          <a:p>
            <a:pPr marL="285750" marR="0" lvl="0" indent="-184150" algn="just" rtl="0">
              <a:lnSpc>
                <a:spcPct val="100000"/>
              </a:lnSpc>
              <a:spcBef>
                <a:spcPts val="0"/>
              </a:spcBef>
              <a:spcAft>
                <a:spcPts val="0"/>
              </a:spcAft>
              <a:buClr>
                <a:schemeClr val="dk1"/>
              </a:buClr>
              <a:buSzPts val="1600"/>
              <a:buFont typeface="Noto Sans Symbols"/>
              <a:buNone/>
            </a:pPr>
            <a:endParaRPr sz="1600" b="0" i="0" u="none" strike="noStrike" cap="none">
              <a:solidFill>
                <a:srgbClr val="000000"/>
              </a:solidFill>
              <a:latin typeface="Arial"/>
              <a:ea typeface="Arial"/>
              <a:cs typeface="Arial"/>
              <a:sym typeface="Arial"/>
            </a:endParaRPr>
          </a:p>
          <a:p>
            <a:pPr marL="285750" marR="0" lvl="0" indent="-285750" algn="just" rtl="0">
              <a:lnSpc>
                <a:spcPct val="100000"/>
              </a:lnSpc>
              <a:spcBef>
                <a:spcPts val="0"/>
              </a:spcBef>
              <a:spcAft>
                <a:spcPts val="0"/>
              </a:spcAft>
              <a:buClr>
                <a:srgbClr val="002774"/>
              </a:buClr>
              <a:buSzPts val="1800"/>
              <a:buFont typeface="Noto Sans Symbols"/>
              <a:buChar char="✓"/>
            </a:pPr>
            <a:r>
              <a:rPr lang="pt-BR" sz="1800" b="1" i="0" u="none" strike="noStrike" cap="none">
                <a:solidFill>
                  <a:srgbClr val="002774"/>
                </a:solidFill>
                <a:latin typeface="Arial"/>
                <a:ea typeface="Arial"/>
                <a:cs typeface="Arial"/>
                <a:sym typeface="Arial"/>
              </a:rPr>
              <a:t>Nesse sentido, para a consulta a qualificação cadastral e envio de eventos no eSocial os nomes devem ser informados sem caracteres. </a:t>
            </a:r>
            <a:endParaRPr sz="1600" b="0" i="0" u="none" strike="noStrike" cap="none">
              <a:solidFill>
                <a:srgbClr val="000000"/>
              </a:solidFill>
              <a:latin typeface="Arial"/>
              <a:ea typeface="Arial"/>
              <a:cs typeface="Arial"/>
              <a:sym typeface="Arial"/>
            </a:endParaRPr>
          </a:p>
          <a:p>
            <a:pPr marL="285750" marR="0" lvl="0" indent="-285750" algn="just" rtl="0">
              <a:lnSpc>
                <a:spcPct val="100000"/>
              </a:lnSpc>
              <a:spcBef>
                <a:spcPts val="0"/>
              </a:spcBef>
              <a:spcAft>
                <a:spcPts val="0"/>
              </a:spcAft>
              <a:buClr>
                <a:srgbClr val="002774"/>
              </a:buClr>
              <a:buSzPts val="1800"/>
              <a:buFont typeface="Noto Sans Symbols"/>
              <a:buChar char="✓"/>
            </a:pPr>
            <a:r>
              <a:rPr lang="pt-BR" sz="1800" b="1" i="0" u="none" strike="noStrike" cap="none">
                <a:solidFill>
                  <a:srgbClr val="002774"/>
                </a:solidFill>
                <a:latin typeface="Arial"/>
                <a:ea typeface="Arial"/>
                <a:cs typeface="Arial"/>
                <a:sym typeface="Arial"/>
              </a:rPr>
              <a:t>Se necessário, a empresa deverá ajustar o sistema de folha.</a:t>
            </a:r>
            <a:endParaRPr sz="1600" b="0" i="0" u="none" strike="noStrike" cap="none">
              <a:solidFill>
                <a:srgbClr val="000000"/>
              </a:solidFill>
              <a:latin typeface="Arial"/>
              <a:ea typeface="Arial"/>
              <a:cs typeface="Arial"/>
              <a:sym typeface="Arial"/>
            </a:endParaRPr>
          </a:p>
          <a:p>
            <a:pPr marL="342900" marR="0" lvl="0" indent="-228600" algn="just" rtl="0">
              <a:lnSpc>
                <a:spcPct val="100000"/>
              </a:lnSpc>
              <a:spcBef>
                <a:spcPts val="0"/>
              </a:spcBef>
              <a:spcAft>
                <a:spcPts val="0"/>
              </a:spcAft>
              <a:buClr>
                <a:schemeClr val="dk1"/>
              </a:buClr>
              <a:buSzPts val="1800"/>
              <a:buFont typeface="Noto Sans Symbols"/>
              <a:buNone/>
            </a:pPr>
            <a:endParaRPr sz="18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65570014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3"/>
          <p:cNvSpPr/>
          <p:nvPr/>
        </p:nvSpPr>
        <p:spPr>
          <a:xfrm>
            <a:off x="628560" y="908640"/>
            <a:ext cx="7779960" cy="1076400"/>
          </a:xfrm>
          <a:custGeom>
            <a:avLst/>
            <a:gdLst/>
            <a:ahLst/>
            <a:cxnLst/>
            <a:rect l="l" t="t" r="r" b="b"/>
            <a:pathLst>
              <a:path w="21899" h="2593" extrusionOk="0">
                <a:moveTo>
                  <a:pt x="0" y="0"/>
                </a:moveTo>
                <a:lnTo>
                  <a:pt x="21899" y="0"/>
                </a:lnTo>
                <a:lnTo>
                  <a:pt x="21899" y="2593"/>
                </a:lnTo>
                <a:lnTo>
                  <a:pt x="0" y="2593"/>
                </a:lnTo>
                <a:close/>
              </a:path>
            </a:pathLst>
          </a:custGeom>
          <a:noFill/>
          <a:ln>
            <a:noFill/>
          </a:ln>
        </p:spPr>
        <p:txBody>
          <a:bodyPr spcFirstLastPara="1" wrap="square" lIns="90000" tIns="45000" rIns="90000" bIns="45000" anchor="t" anchorCtr="0">
            <a:noAutofit/>
          </a:bodyPr>
          <a:lstStyle/>
          <a:p>
            <a:pPr marL="0" marR="0" lvl="0" indent="0" algn="l" rtl="0">
              <a:lnSpc>
                <a:spcPct val="170000"/>
              </a:lnSpc>
              <a:spcBef>
                <a:spcPts val="0"/>
              </a:spcBef>
              <a:spcAft>
                <a:spcPts val="0"/>
              </a:spcAft>
              <a:buClr>
                <a:srgbClr val="000000"/>
              </a:buClr>
              <a:buSzPts val="3200"/>
              <a:buFont typeface="Arial"/>
              <a:buNone/>
            </a:pPr>
            <a:r>
              <a:rPr lang="pt-BR" sz="3200" b="1" i="1" u="none" strike="noStrike" cap="none">
                <a:solidFill>
                  <a:srgbClr val="002774"/>
                </a:solidFill>
                <a:latin typeface="Trebuchet MS"/>
                <a:ea typeface="Trebuchet MS"/>
                <a:cs typeface="Trebuchet MS"/>
                <a:sym typeface="Trebuchet MS"/>
              </a:rPr>
              <a:t>Qualificação Cadastral</a:t>
            </a:r>
            <a:r>
              <a:rPr lang="pt-BR" sz="2800" b="1" i="0" u="none" strike="noStrike" cap="none">
                <a:solidFill>
                  <a:srgbClr val="002774"/>
                </a:solidFill>
                <a:latin typeface="Trebuchet MS"/>
                <a:ea typeface="Trebuchet MS"/>
                <a:cs typeface="Trebuchet MS"/>
                <a:sym typeface="Trebuchet MS"/>
              </a:rPr>
              <a:t> </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15" name="Google Shape;215;p43"/>
          <p:cNvSpPr/>
          <p:nvPr/>
        </p:nvSpPr>
        <p:spPr>
          <a:xfrm>
            <a:off x="414360" y="1745640"/>
            <a:ext cx="8614800" cy="3507840"/>
          </a:xfrm>
          <a:prstGeom prst="rect">
            <a:avLst/>
          </a:prstGeom>
          <a:noFill/>
          <a:ln>
            <a:noFill/>
          </a:ln>
        </p:spPr>
        <p:txBody>
          <a:bodyPr spcFirstLastPara="1" wrap="square" lIns="90000" tIns="45000" rIns="90000" bIns="45000" anchor="t" anchorCtr="0">
            <a:noAutofit/>
          </a:bodyPr>
          <a:lstStyle/>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O eSocial exige a informação do NIS e realiza a validação dos dados cadastrais com as bases do CPF e do CNIS somente para os trabalhadores que alimentarão o RET (Registro de Eventos Trabalhistas) . </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Para os estagiários, servidores públicos inativos e beneficiários de RPPS a validação obrigatória é apenas do CPF.</a:t>
            </a:r>
            <a:endParaRPr sz="18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8912394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4"/>
          <p:cNvSpPr/>
          <p:nvPr/>
        </p:nvSpPr>
        <p:spPr>
          <a:xfrm>
            <a:off x="628560" y="908640"/>
            <a:ext cx="8400600" cy="1076400"/>
          </a:xfrm>
          <a:custGeom>
            <a:avLst/>
            <a:gdLst/>
            <a:ahLst/>
            <a:cxnLst/>
            <a:rect l="l" t="t" r="r" b="b"/>
            <a:pathLst>
              <a:path w="21899" h="2593" extrusionOk="0">
                <a:moveTo>
                  <a:pt x="0" y="0"/>
                </a:moveTo>
                <a:lnTo>
                  <a:pt x="21899" y="0"/>
                </a:lnTo>
                <a:lnTo>
                  <a:pt x="21899" y="2593"/>
                </a:lnTo>
                <a:lnTo>
                  <a:pt x="0" y="2593"/>
                </a:lnTo>
                <a:close/>
              </a:path>
            </a:pathLst>
          </a:cu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pt-BR" sz="3200" b="1" i="1" u="none" strike="noStrike" cap="none">
                <a:solidFill>
                  <a:srgbClr val="002774"/>
                </a:solidFill>
                <a:latin typeface="Trebuchet MS"/>
                <a:ea typeface="Trebuchet MS"/>
                <a:cs typeface="Trebuchet MS"/>
                <a:sym typeface="Trebuchet MS"/>
              </a:rPr>
              <a:t>Regra de Identificação do Administrador do NIS e direcionamento do cidadão</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21" name="Google Shape;221;p44"/>
          <p:cNvSpPr/>
          <p:nvPr/>
        </p:nvSpPr>
        <p:spPr>
          <a:xfrm>
            <a:off x="414360" y="2450160"/>
            <a:ext cx="8614800" cy="3507840"/>
          </a:xfrm>
          <a:prstGeom prst="rect">
            <a:avLst/>
          </a:prstGeom>
          <a:noFill/>
          <a:ln>
            <a:noFill/>
          </a:ln>
        </p:spPr>
        <p:txBody>
          <a:bodyPr spcFirstLastPara="1" wrap="square" lIns="90000" tIns="45000" rIns="90000" bIns="45000" anchor="t" anchorCtr="0">
            <a:noAutofit/>
          </a:bodyPr>
          <a:lstStyle/>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a) se NIS administrado pelo INSS - Agendamento Eletrônico ou Central de Atendimento 135</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b) se NIS administrado pela CAIXA- Direcionamento ao serviço “Cadastro NIS” do Conectividade Social – CAIXA;</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c) se NIS administrado pelo BB - direcionamento à Rede de Atendimento do BB;</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d) se CPF com dados divergentes – direcionamento à rede conveniada da RFB – Correios, BB e CAIXA</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r>
              <a:rPr lang="pt-BR" sz="2000" b="1" i="0" u="none" strike="noStrike" cap="none">
                <a:solidFill>
                  <a:srgbClr val="002774"/>
                </a:solidFill>
                <a:latin typeface="Arial"/>
                <a:ea typeface="Arial"/>
                <a:cs typeface="Arial"/>
                <a:sym typeface="Arial"/>
              </a:rPr>
              <a:t>e) se CPF Nulo ou Cancelado – direcionamento à unidade da RFB</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000"/>
              <a:buFont typeface="Arial"/>
              <a:buNone/>
            </a:pPr>
            <a:endParaRPr sz="2000" b="1" i="0" u="none" strike="noStrike" cap="none">
              <a:solidFill>
                <a:srgbClr val="002774"/>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r>
              <a:rPr lang="pt-BR" sz="1800" b="0" i="0" u="none" strike="noStrike" cap="none">
                <a:solidFill>
                  <a:srgbClr val="002774"/>
                </a:solidFill>
                <a:latin typeface="Trebuchet MS"/>
                <a:ea typeface="Trebuchet MS"/>
                <a:cs typeface="Trebuchet MS"/>
                <a:sym typeface="Trebuchet MS"/>
              </a:rPr>
              <a:t>Obs.: A qualificação dos dados cadastrais da base do CPF poderá ser realizada pelo site da RFB para os motivos relacionados na tela seguinte, desde que os dados cadastrais estejam idênticos ao cadastro eleitoral do TSE (Tribunal Superior Eleitoral). O serviço é gratuito.</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r>
              <a:rPr lang="pt-BR" sz="1800" b="0" i="0" u="none" strike="noStrike" cap="none">
                <a:solidFill>
                  <a:srgbClr val="002774"/>
                </a:solidFill>
                <a:latin typeface="Trebuchet MS"/>
                <a:ea typeface="Trebuchet MS"/>
                <a:cs typeface="Trebuchet MS"/>
                <a:sym typeface="Trebuchet MS"/>
              </a:rPr>
              <a:t>https://www.receita.fazenda.gov.br/Aplicacoes/SSL/ATCTA/cpf/alterar/default.asp</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9931787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5"/>
          <p:cNvSpPr/>
          <p:nvPr/>
        </p:nvSpPr>
        <p:spPr>
          <a:xfrm>
            <a:off x="628560" y="288000"/>
            <a:ext cx="7882560" cy="1293480"/>
          </a:xfrm>
          <a:prstGeom prst="rect">
            <a:avLst/>
          </a:prstGeom>
          <a:noFill/>
          <a:ln>
            <a:noFill/>
          </a:ln>
        </p:spPr>
        <p:txBody>
          <a:bodyPr spcFirstLastPara="1" wrap="square" lIns="90000" tIns="45000" rIns="90000" bIns="450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pt-BR" sz="2400" b="1" i="0" u="none" strike="noStrike" cap="none">
                <a:solidFill>
                  <a:srgbClr val="22228B"/>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pt-BR" sz="2400" b="1" i="0" u="none" strike="noStrike" cap="none">
                <a:solidFill>
                  <a:srgbClr val="22228B"/>
                </a:solidFill>
                <a:latin typeface="Arial"/>
                <a:ea typeface="Arial"/>
                <a:cs typeface="Arial"/>
                <a:sym typeface="Arial"/>
              </a:rPr>
              <a:t>           SOLUÇÃO TEMPORÁRIA VALIDAÇÃO NIS</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pt-BR" sz="2400" b="0" i="0" u="none" strike="noStrike" cap="none">
                <a:solidFill>
                  <a:srgbClr val="002774"/>
                </a:solidFill>
                <a:latin typeface="Trebuchet MS"/>
                <a:ea typeface="Trebuchet MS"/>
                <a:cs typeface="Trebuchet MS"/>
                <a:sym typeface="Trebuchet MS"/>
              </a:rPr>
              <a:t>Por motivo de falhas na comunicação entre CAIXA e Dataprev e necessidade de ajuste do webservice de contingência para validação do NIS diretamente no CNIS, a impossibilidade de  validação do NIS, não está sendo impedimento para recepcionar o evento de admissão S-2200. </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pt-BR" sz="2400" b="0" i="0" u="none" strike="noStrike" cap="none">
                <a:solidFill>
                  <a:srgbClr val="002774"/>
                </a:solidFill>
                <a:latin typeface="Trebuchet MS"/>
                <a:ea typeface="Trebuchet MS"/>
                <a:cs typeface="Trebuchet MS"/>
                <a:sym typeface="Trebuchet MS"/>
              </a:rPr>
              <a:t>A “REGRA_VALIDA_TRABALHADOR_BASE_CNIS” foi desativada até que os ajustes sejam concluídos. </a:t>
            </a: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2400"/>
              <a:buFont typeface="Arial"/>
              <a:buNone/>
            </a:pPr>
            <a:r>
              <a:rPr lang="pt-BR" sz="2400" b="0" i="0" u="none" strike="noStrike" cap="none">
                <a:solidFill>
                  <a:srgbClr val="002774"/>
                </a:solidFill>
                <a:latin typeface="Trebuchet MS"/>
                <a:ea typeface="Trebuchet MS"/>
                <a:cs typeface="Trebuchet MS"/>
                <a:sym typeface="Trebuchet MS"/>
              </a:rPr>
              <a:t>Mensagem 1090: “Validação Cadastral no NIS não realizada. Pendente de validação futura”</a:t>
            </a:r>
            <a:endParaRPr sz="1800" b="0" i="0" u="none" strike="noStrike" cap="none">
              <a:solidFill>
                <a:srgbClr val="000000"/>
              </a:solidFill>
              <a:latin typeface="Arial"/>
              <a:ea typeface="Arial"/>
              <a:cs typeface="Arial"/>
              <a:sym typeface="Arial"/>
            </a:endParaRPr>
          </a:p>
        </p:txBody>
      </p:sp>
      <p:sp>
        <p:nvSpPr>
          <p:cNvPr id="227" name="Google Shape;227;p45"/>
          <p:cNvSpPr/>
          <p:nvPr/>
        </p:nvSpPr>
        <p:spPr>
          <a:xfrm>
            <a:off x="628560" y="2025720"/>
            <a:ext cx="7882560" cy="4069080"/>
          </a:xfrm>
          <a:prstGeom prst="rect">
            <a:avLst/>
          </a:prstGeom>
          <a:noFill/>
          <a:ln>
            <a:noFill/>
          </a:ln>
        </p:spPr>
        <p:txBody>
          <a:bodyPr spcFirstLastPara="1" wrap="square" lIns="90000" tIns="45000" rIns="90000" bIns="45000" anchor="ctr" anchorCtr="0">
            <a:noAutofit/>
          </a:bodyPr>
          <a:lstStyle/>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6313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1"/>
        <p:cNvGrpSpPr/>
        <p:nvPr/>
      </p:nvGrpSpPr>
      <p:grpSpPr>
        <a:xfrm>
          <a:off x="0" y="0"/>
          <a:ext cx="0" cy="0"/>
          <a:chOff x="0" y="0"/>
          <a:chExt cx="0" cy="0"/>
        </a:xfrm>
      </p:grpSpPr>
      <p:sp>
        <p:nvSpPr>
          <p:cNvPr id="172" name="Google Shape;172;p32"/>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Dúvidas dos empregadores</a:t>
            </a:r>
            <a:endParaRPr/>
          </a:p>
        </p:txBody>
      </p:sp>
      <p:sp>
        <p:nvSpPr>
          <p:cNvPr id="173" name="Google Shape;173;p32"/>
          <p:cNvSpPr txBox="1"/>
          <p:nvPr/>
        </p:nvSpPr>
        <p:spPr>
          <a:xfrm>
            <a:off x="611187" y="1641475"/>
            <a:ext cx="8208962" cy="5202237"/>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transmiti um lote de eventos, o qual está aguardando processamento (em fila de espera). Posso considerar que esses eventos já estão na base no eSocial?</a:t>
            </a:r>
            <a:endParaRPr/>
          </a:p>
          <a:p>
            <a:pPr marL="0" marR="0" lvl="0" indent="0" algn="just" rtl="0">
              <a:lnSpc>
                <a:spcPct val="100000"/>
              </a:lnSpc>
              <a:spcBef>
                <a:spcPts val="400"/>
              </a:spcBef>
              <a:spcAft>
                <a:spcPts val="0"/>
              </a:spcAft>
              <a:buClr>
                <a:srgbClr val="000000"/>
              </a:buClr>
              <a:buSzPts val="1800"/>
              <a:buFont typeface="Arial"/>
              <a:buNone/>
            </a:pP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NÃO. Os eventos somente podem ser considerados na base do eSocial quando processados com sucesso. Para cada evento processado com sucesso, é retornado um </a:t>
            </a:r>
            <a:r>
              <a:rPr lang="en-US" sz="2200" b="1" i="0" u="none">
                <a:solidFill>
                  <a:srgbClr val="22228B"/>
                </a:solidFill>
                <a:latin typeface="Arial"/>
                <a:ea typeface="Arial"/>
                <a:cs typeface="Arial"/>
                <a:sym typeface="Arial"/>
              </a:rPr>
              <a:t>recibo de entrega</a:t>
            </a:r>
            <a:r>
              <a:rPr lang="en-US" sz="2200" b="0" i="0" u="none">
                <a:solidFill>
                  <a:srgbClr val="22228B"/>
                </a:solidFill>
                <a:latin typeface="Arial"/>
                <a:ea typeface="Arial"/>
                <a:cs typeface="Arial"/>
                <a:sym typeface="Arial"/>
              </a:rPr>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7"/>
        <p:cNvGrpSpPr/>
        <p:nvPr/>
      </p:nvGrpSpPr>
      <p:grpSpPr>
        <a:xfrm>
          <a:off x="0" y="0"/>
          <a:ext cx="0" cy="0"/>
          <a:chOff x="0" y="0"/>
          <a:chExt cx="0" cy="0"/>
        </a:xfrm>
      </p:grpSpPr>
      <p:sp>
        <p:nvSpPr>
          <p:cNvPr id="178" name="Google Shape;178;p33"/>
          <p:cNvSpPr txBox="1"/>
          <p:nvPr/>
        </p:nvSpPr>
        <p:spPr>
          <a:xfrm>
            <a:off x="0" y="998537"/>
            <a:ext cx="9144000" cy="657225"/>
          </a:xfrm>
          <a:prstGeom prst="rect">
            <a:avLst/>
          </a:prstGeom>
          <a:noFill/>
          <a:ln>
            <a:noFill/>
          </a:ln>
        </p:spPr>
        <p:txBody>
          <a:bodyPr spcFirstLastPara="1" wrap="square" lIns="68400" tIns="34200" rIns="68400" bIns="34200" anchor="t" anchorCtr="0">
            <a:noAutofit/>
          </a:bodyPr>
          <a:lstStyle/>
          <a:p>
            <a:pPr marL="0" marR="0" lvl="0" indent="0" algn="ctr" rtl="0">
              <a:lnSpc>
                <a:spcPct val="100000"/>
              </a:lnSpc>
              <a:spcBef>
                <a:spcPts val="0"/>
              </a:spcBef>
              <a:spcAft>
                <a:spcPts val="0"/>
              </a:spcAft>
              <a:buClr>
                <a:srgbClr val="22228B"/>
              </a:buClr>
              <a:buSzPts val="2800"/>
              <a:buFont typeface="Arial"/>
              <a:buNone/>
            </a:pPr>
            <a:r>
              <a:rPr lang="en-US" sz="2800" b="1" i="0" u="none">
                <a:solidFill>
                  <a:srgbClr val="22228B"/>
                </a:solidFill>
                <a:latin typeface="Arial"/>
                <a:ea typeface="Arial"/>
                <a:cs typeface="Arial"/>
                <a:sym typeface="Arial"/>
              </a:rPr>
              <a:t>Dúvidas dos empregadores</a:t>
            </a:r>
            <a:endParaRPr/>
          </a:p>
        </p:txBody>
      </p:sp>
      <p:sp>
        <p:nvSpPr>
          <p:cNvPr id="179" name="Google Shape;179;p33"/>
          <p:cNvSpPr txBox="1"/>
          <p:nvPr/>
        </p:nvSpPr>
        <p:spPr>
          <a:xfrm>
            <a:off x="611187" y="1641475"/>
            <a:ext cx="8208962" cy="5202237"/>
          </a:xfrm>
          <a:prstGeom prst="rect">
            <a:avLst/>
          </a:prstGeom>
          <a:noFill/>
          <a:ln>
            <a:noFill/>
          </a:ln>
        </p:spPr>
        <p:txBody>
          <a:bodyPr spcFirstLastPara="1" wrap="square" lIns="68400" tIns="34200" rIns="68400" bIns="34200" anchor="ctr" anchorCtr="0">
            <a:noAutofit/>
          </a:bodyPr>
          <a:lstStyle/>
          <a:p>
            <a:pPr marL="0" marR="0" lvl="0" indent="0" algn="just" rtl="0">
              <a:lnSpc>
                <a:spcPct val="100000"/>
              </a:lnSpc>
              <a:spcBef>
                <a:spcPts val="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DÚVIDA</a:t>
            </a:r>
            <a:r>
              <a:rPr lang="en-US" sz="2200" b="0" i="0" u="none">
                <a:solidFill>
                  <a:srgbClr val="22228B"/>
                </a:solidFill>
                <a:latin typeface="Arial"/>
                <a:ea typeface="Arial"/>
                <a:cs typeface="Arial"/>
                <a:sym typeface="Arial"/>
              </a:rPr>
              <a:t>: como faço para recuperar o número do recibo de um evento enviado pelo </a:t>
            </a:r>
            <a:r>
              <a:rPr lang="en-US" sz="2200" b="0" i="1" u="none">
                <a:solidFill>
                  <a:srgbClr val="22228B"/>
                </a:solidFill>
                <a:latin typeface="Arial"/>
                <a:ea typeface="Arial"/>
                <a:cs typeface="Arial"/>
                <a:sym typeface="Arial"/>
              </a:rPr>
              <a:t>web service</a:t>
            </a:r>
            <a:r>
              <a:rPr lang="en-US" sz="2200" b="0" i="0" u="none">
                <a:solidFill>
                  <a:srgbClr val="22228B"/>
                </a:solidFill>
                <a:latin typeface="Arial"/>
                <a:ea typeface="Arial"/>
                <a:cs typeface="Arial"/>
                <a:sym typeface="Arial"/>
              </a:rPr>
              <a:t>?</a:t>
            </a:r>
            <a:endParaRPr sz="1800" b="0" i="0" u="none">
              <a:solidFill>
                <a:srgbClr val="000000"/>
              </a:solidFill>
              <a:latin typeface="Arial"/>
              <a:ea typeface="Arial"/>
              <a:cs typeface="Arial"/>
              <a:sym typeface="Arial"/>
            </a:endParaRPr>
          </a:p>
          <a:p>
            <a:pPr marL="0" marR="0" lvl="0" indent="0" algn="just" rtl="0">
              <a:lnSpc>
                <a:spcPct val="100000"/>
              </a:lnSpc>
              <a:spcBef>
                <a:spcPts val="400"/>
              </a:spcBef>
              <a:spcAft>
                <a:spcPts val="0"/>
              </a:spcAft>
              <a:buClr>
                <a:srgbClr val="22228B"/>
              </a:buClr>
              <a:buSzPts val="2200"/>
              <a:buFont typeface="Arial"/>
              <a:buNone/>
            </a:pPr>
            <a:r>
              <a:rPr lang="en-US" sz="2200" b="1" i="0" u="none">
                <a:solidFill>
                  <a:srgbClr val="22228B"/>
                </a:solidFill>
                <a:latin typeface="Arial"/>
                <a:ea typeface="Arial"/>
                <a:cs typeface="Arial"/>
                <a:sym typeface="Arial"/>
              </a:rPr>
              <a:t>ORIENTAÇÃO</a:t>
            </a:r>
            <a:r>
              <a:rPr lang="en-US" sz="2200" b="0" i="0" u="none">
                <a:solidFill>
                  <a:srgbClr val="22228B"/>
                </a:solidFill>
                <a:latin typeface="Arial"/>
                <a:ea typeface="Arial"/>
                <a:cs typeface="Arial"/>
                <a:sym typeface="Arial"/>
              </a:rPr>
              <a:t>: o usuário tem as seguintes opções para recuperar o número do recibo de um evento:</a:t>
            </a:r>
            <a:endParaRPr sz="1800" b="0" i="0" u="none">
              <a:solidFill>
                <a:srgbClr val="000000"/>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transmitir um evento qualquer com o ID já utilizado em outro evento - o eSocial rejeitará sua recepção, mas retornará uma mensagem indicando o número do recibo do referido evento;</a:t>
            </a:r>
            <a:endParaRPr sz="1800" b="0" i="0" u="none">
              <a:solidFill>
                <a:srgbClr val="000000"/>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transmitir um evento com o mesmo ID e conteúdo idêntico ao de outro já recebido - o eSocial, além de rejeitar a recepção, enviará o número e o conteúdo do recibo do referido evento ("retrato do recibo");</a:t>
            </a:r>
            <a:endParaRPr sz="1800" b="0" i="0" u="none">
              <a:solidFill>
                <a:srgbClr val="000000"/>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utilizar o módulo Web Empresas;</a:t>
            </a:r>
            <a:endParaRPr sz="1800" b="0" i="0" u="none">
              <a:solidFill>
                <a:srgbClr val="000000"/>
              </a:solidFill>
              <a:latin typeface="Arial"/>
              <a:ea typeface="Arial"/>
              <a:cs typeface="Arial"/>
              <a:sym typeface="Arial"/>
            </a:endParaRPr>
          </a:p>
          <a:p>
            <a:pPr marL="0" marR="0" lvl="0" indent="-139700" algn="just" rtl="0">
              <a:lnSpc>
                <a:spcPct val="100000"/>
              </a:lnSpc>
              <a:spcBef>
                <a:spcPts val="400"/>
              </a:spcBef>
              <a:spcAft>
                <a:spcPts val="0"/>
              </a:spcAft>
              <a:buClr>
                <a:srgbClr val="22228B"/>
              </a:buClr>
              <a:buSzPts val="2200"/>
              <a:buFont typeface="Arial"/>
              <a:buChar char="•"/>
            </a:pPr>
            <a:r>
              <a:rPr lang="en-US" sz="2200" b="0" i="0" u="none">
                <a:solidFill>
                  <a:srgbClr val="22228B"/>
                </a:solidFill>
                <a:latin typeface="Arial"/>
                <a:ea typeface="Arial"/>
                <a:cs typeface="Arial"/>
                <a:sym typeface="Arial"/>
              </a:rPr>
              <a:t>utilizar seu sistema próprio para consultar, via </a:t>
            </a:r>
            <a:r>
              <a:rPr lang="en-US" sz="2200" b="0" i="1" u="none">
                <a:solidFill>
                  <a:srgbClr val="22228B"/>
                </a:solidFill>
                <a:latin typeface="Arial"/>
                <a:ea typeface="Arial"/>
                <a:cs typeface="Arial"/>
                <a:sym typeface="Arial"/>
              </a:rPr>
              <a:t>web service</a:t>
            </a:r>
            <a:r>
              <a:rPr lang="en-US" sz="2200" b="0" i="0" u="none">
                <a:solidFill>
                  <a:srgbClr val="22228B"/>
                </a:solidFill>
                <a:latin typeface="Arial"/>
                <a:ea typeface="Arial"/>
                <a:cs typeface="Arial"/>
                <a:sym typeface="Arial"/>
              </a:rPr>
              <a:t>, o eSocial Bx (consulta pelo ID do evento).</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ustomShape 1"/>
          <p:cNvSpPr/>
          <p:nvPr/>
        </p:nvSpPr>
        <p:spPr>
          <a:xfrm>
            <a:off x="38160" y="6118200"/>
            <a:ext cx="9066960" cy="360"/>
          </a:xfrm>
          <a:custGeom>
            <a:avLst/>
            <a:gdLst/>
            <a:ahLst/>
            <a:cxnLst/>
            <a:rect l="l" t="t" r="r" b="b"/>
            <a:pathLst>
              <a:path w="21600" h="21600">
                <a:moveTo>
                  <a:pt x="0" y="0"/>
                </a:moveTo>
                <a:lnTo>
                  <a:pt x="21600" y="21600"/>
                </a:lnTo>
              </a:path>
            </a:pathLst>
          </a:custGeom>
          <a:noFill/>
          <a:ln w="25560">
            <a:solidFill>
              <a:srgbClr val="E9E8E9"/>
            </a:solidFill>
            <a:miter/>
          </a:ln>
        </p:spPr>
        <p:style>
          <a:lnRef idx="0">
            <a:scrgbClr r="0" g="0" b="0"/>
          </a:lnRef>
          <a:fillRef idx="0">
            <a:scrgbClr r="0" g="0" b="0"/>
          </a:fillRef>
          <a:effectRef idx="0">
            <a:scrgbClr r="0" g="0" b="0"/>
          </a:effectRef>
          <a:fontRef idx="minor"/>
        </p:style>
      </p:sp>
      <p:sp>
        <p:nvSpPr>
          <p:cNvPr id="316" name="CustomShape 2"/>
          <p:cNvSpPr/>
          <p:nvPr/>
        </p:nvSpPr>
        <p:spPr>
          <a:xfrm>
            <a:off x="176040" y="2786040"/>
            <a:ext cx="8929080" cy="912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dirty="0">
                <a:solidFill>
                  <a:srgbClr val="002060"/>
                </a:solidFill>
                <a:uFill>
                  <a:solidFill>
                    <a:srgbClr val="FFFFFF"/>
                  </a:solidFill>
                </a:uFill>
                <a:latin typeface="Arial"/>
                <a:ea typeface="Arial"/>
              </a:rPr>
              <a:t>EVENTOS DE TABELAS</a:t>
            </a:r>
            <a:endParaRPr lang="pt-BR"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05094771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4254</Words>
  <Application>Microsoft Office PowerPoint</Application>
  <PresentationFormat>Apresentação na tela (4:3)</PresentationFormat>
  <Paragraphs>400</Paragraphs>
  <Slides>67</Slides>
  <Notes>50</Notes>
  <HiddenSlides>0</HiddenSlides>
  <MMClips>0</MMClips>
  <ScaleCrop>false</ScaleCrop>
  <HeadingPairs>
    <vt:vector size="6" baseType="variant">
      <vt:variant>
        <vt:lpstr>Fontes usadas</vt:lpstr>
      </vt:variant>
      <vt:variant>
        <vt:i4>13</vt:i4>
      </vt:variant>
      <vt:variant>
        <vt:lpstr>Tema</vt:lpstr>
      </vt:variant>
      <vt:variant>
        <vt:i4>2</vt:i4>
      </vt:variant>
      <vt:variant>
        <vt:lpstr>Títulos de slides</vt:lpstr>
      </vt:variant>
      <vt:variant>
        <vt:i4>67</vt:i4>
      </vt:variant>
    </vt:vector>
  </HeadingPairs>
  <TitlesOfParts>
    <vt:vector size="82" baseType="lpstr">
      <vt:lpstr>Arial</vt:lpstr>
      <vt:lpstr>Palatino Linotype</vt:lpstr>
      <vt:lpstr>Times</vt:lpstr>
      <vt:lpstr>Verdana</vt:lpstr>
      <vt:lpstr>Wingdings</vt:lpstr>
      <vt:lpstr>Arial Black</vt:lpstr>
      <vt:lpstr>Noto Sans Symbols</vt:lpstr>
      <vt:lpstr>Trebuchet MS</vt:lpstr>
      <vt:lpstr>Calibri</vt:lpstr>
      <vt:lpstr>Microsoft YaHei</vt:lpstr>
      <vt:lpstr>Tahoma</vt:lpstr>
      <vt:lpstr>Times New Roman</vt:lpstr>
      <vt:lpstr>Calibri Light</vt:lpstr>
      <vt:lpstr>Office Theme</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cp:lastModifiedBy>Usuario</cp:lastModifiedBy>
  <cp:revision>17</cp:revision>
  <dcterms:modified xsi:type="dcterms:W3CDTF">2018-12-19T11:23:46Z</dcterms:modified>
</cp:coreProperties>
</file>